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06" r:id="rId1"/>
  </p:sldMasterIdLst>
  <p:notesMasterIdLst>
    <p:notesMasterId r:id="rId57"/>
  </p:notesMasterIdLst>
  <p:sldIdLst>
    <p:sldId id="292" r:id="rId2"/>
    <p:sldId id="256" r:id="rId3"/>
    <p:sldId id="257" r:id="rId4"/>
    <p:sldId id="261" r:id="rId5"/>
    <p:sldId id="283" r:id="rId6"/>
    <p:sldId id="263" r:id="rId7"/>
    <p:sldId id="262" r:id="rId8"/>
    <p:sldId id="258" r:id="rId9"/>
    <p:sldId id="259" r:id="rId10"/>
    <p:sldId id="260" r:id="rId11"/>
    <p:sldId id="293" r:id="rId12"/>
    <p:sldId id="264" r:id="rId13"/>
    <p:sldId id="265" r:id="rId14"/>
    <p:sldId id="266" r:id="rId15"/>
    <p:sldId id="301" r:id="rId16"/>
    <p:sldId id="267" r:id="rId17"/>
    <p:sldId id="294" r:id="rId18"/>
    <p:sldId id="295" r:id="rId19"/>
    <p:sldId id="284" r:id="rId20"/>
    <p:sldId id="271" r:id="rId21"/>
    <p:sldId id="272" r:id="rId22"/>
    <p:sldId id="273" r:id="rId23"/>
    <p:sldId id="303" r:id="rId24"/>
    <p:sldId id="274" r:id="rId25"/>
    <p:sldId id="275" r:id="rId26"/>
    <p:sldId id="276" r:id="rId27"/>
    <p:sldId id="277" r:id="rId28"/>
    <p:sldId id="305" r:id="rId29"/>
    <p:sldId id="307" r:id="rId30"/>
    <p:sldId id="278" r:id="rId31"/>
    <p:sldId id="279" r:id="rId32"/>
    <p:sldId id="308" r:id="rId33"/>
    <p:sldId id="280" r:id="rId34"/>
    <p:sldId id="285" r:id="rId35"/>
    <p:sldId id="286" r:id="rId36"/>
    <p:sldId id="287" r:id="rId37"/>
    <p:sldId id="288" r:id="rId38"/>
    <p:sldId id="289" r:id="rId39"/>
    <p:sldId id="310" r:id="rId40"/>
    <p:sldId id="302" r:id="rId41"/>
    <p:sldId id="311" r:id="rId42"/>
    <p:sldId id="282" r:id="rId43"/>
    <p:sldId id="290" r:id="rId44"/>
    <p:sldId id="300" r:id="rId45"/>
    <p:sldId id="291" r:id="rId46"/>
    <p:sldId id="268" r:id="rId47"/>
    <p:sldId id="269" r:id="rId48"/>
    <p:sldId id="296" r:id="rId49"/>
    <p:sldId id="309" r:id="rId50"/>
    <p:sldId id="297" r:id="rId51"/>
    <p:sldId id="298" r:id="rId52"/>
    <p:sldId id="299" r:id="rId53"/>
    <p:sldId id="270" r:id="rId54"/>
    <p:sldId id="306" r:id="rId55"/>
    <p:sldId id="304" r:id="rId5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clrMode="gray"/>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75" d="100"/>
          <a:sy n="75" d="100"/>
        </p:scale>
        <p:origin x="-2072" y="-58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notesMaster" Target="notesMasters/notesMaster1.xml"/><Relationship Id="rId58" Type="http://schemas.openxmlformats.org/officeDocument/2006/relationships/printerSettings" Target="printerSettings/printerSettings1.bin"/><Relationship Id="rId59" Type="http://schemas.openxmlformats.org/officeDocument/2006/relationships/presProps" Target="presProp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viewProps" Target="viewProps.xml"/><Relationship Id="rId61" Type="http://schemas.openxmlformats.org/officeDocument/2006/relationships/theme" Target="theme/theme1.xml"/><Relationship Id="rId6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4E09C8F-57A2-7243-B63D-41377770E2B8}" type="datetimeFigureOut">
              <a:rPr lang="en-US" smtClean="0"/>
              <a:t>4/3/12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BB5442-5905-2246-A662-5FA1420E295A}" type="slidenum">
              <a:rPr lang="en-US" smtClean="0"/>
              <a:t>‹#›</a:t>
            </a:fld>
            <a:endParaRPr lang="en-US"/>
          </a:p>
        </p:txBody>
      </p:sp>
    </p:spTree>
    <p:extLst>
      <p:ext uri="{BB962C8B-B14F-4D97-AF65-F5344CB8AC3E}">
        <p14:creationId xmlns:p14="http://schemas.microsoft.com/office/powerpoint/2010/main" val="275884588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noChangeArrowheads="1"/>
          </p:cNvSpPr>
          <p:nvPr>
            <p:ph type="sldNum" sz="quarter" idx="5"/>
          </p:nvPr>
        </p:nvSpPr>
        <p:spPr/>
        <p:txBody>
          <a:bodyPr/>
          <a:lstStyle/>
          <a:p>
            <a:pPr>
              <a:defRPr/>
            </a:pPr>
            <a:fld id="{396A8D9B-491B-B24B-B90D-6D4DF5C03449}" type="slidenum">
              <a:rPr lang="en-US"/>
              <a:pPr>
                <a:defRPr/>
              </a:pPr>
              <a:t>36</a:t>
            </a:fld>
            <a:endParaRPr lang="en-US"/>
          </a:p>
        </p:txBody>
      </p:sp>
      <p:sp>
        <p:nvSpPr>
          <p:cNvPr id="22530" name="Slide Image Placeholder 1"/>
          <p:cNvSpPr>
            <a:spLocks noGrp="1" noRot="1" noChangeAspect="1" noTextEdit="1"/>
          </p:cNvSpPr>
          <p:nvPr>
            <p:ph type="sldImg"/>
          </p:nvPr>
        </p:nvSpPr>
        <p:spPr>
          <a:ln/>
          <a:extLst>
            <a:ext uri="{FAA26D3D-D897-4be2-8F04-BA451C77F1D7}">
              <ma14:placeholderFlag xmlns:ma14="http://schemas.microsoft.com/office/mac/drawingml/2011/main" val="1"/>
            </a:ext>
          </a:extLst>
        </p:spPr>
      </p:sp>
      <p:sp>
        <p:nvSpPr>
          <p:cNvPr id="22531" name="Notes Placeholder 2"/>
          <p:cNvSpPr>
            <a:spLocks noGrp="1"/>
          </p:cNvSpPr>
          <p:nvPr>
            <p:ph type="body" idx="1"/>
          </p:nvPr>
        </p:nvSpPr>
        <p:spPr/>
        <p:txBody>
          <a:bodyPr/>
          <a:lstStyle/>
          <a:p>
            <a:pPr eaLnBrk="1" hangingPunct="1">
              <a:spcBef>
                <a:spcPct val="0"/>
              </a:spcBef>
              <a:defRPr/>
            </a:pPr>
            <a:endParaRPr lang="en-US" smtClean="0"/>
          </a:p>
        </p:txBody>
      </p:sp>
      <p:sp>
        <p:nvSpPr>
          <p:cNvPr id="55300"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800">
                <a:solidFill>
                  <a:schemeClr val="tx1"/>
                </a:solidFill>
                <a:latin typeface="Times New Roman" charset="0"/>
                <a:ea typeface="ＭＳ Ｐゴシック" charset="0"/>
                <a:cs typeface="ＭＳ Ｐゴシック" charset="0"/>
              </a:defRPr>
            </a:lvl1pPr>
            <a:lvl2pPr marL="742950" indent="-285750">
              <a:defRPr sz="2800">
                <a:solidFill>
                  <a:schemeClr val="tx1"/>
                </a:solidFill>
                <a:latin typeface="Times New Roman" charset="0"/>
                <a:ea typeface="ＭＳ Ｐゴシック" charset="0"/>
                <a:cs typeface="ＭＳ Ｐゴシック" charset="0"/>
              </a:defRPr>
            </a:lvl2pPr>
            <a:lvl3pPr marL="1143000" indent="-228600">
              <a:defRPr sz="2800">
                <a:solidFill>
                  <a:schemeClr val="tx1"/>
                </a:solidFill>
                <a:latin typeface="Times New Roman" charset="0"/>
                <a:ea typeface="ＭＳ Ｐゴシック" charset="0"/>
                <a:cs typeface="ＭＳ Ｐゴシック" charset="0"/>
              </a:defRPr>
            </a:lvl3pPr>
            <a:lvl4pPr marL="1600200" indent="-228600">
              <a:defRPr sz="2800">
                <a:solidFill>
                  <a:schemeClr val="tx1"/>
                </a:solidFill>
                <a:latin typeface="Times New Roman" charset="0"/>
                <a:ea typeface="ＭＳ Ｐゴシック" charset="0"/>
                <a:cs typeface="ＭＳ Ｐゴシック" charset="0"/>
              </a:defRPr>
            </a:lvl4pPr>
            <a:lvl5pPr marL="2057400" indent="-228600">
              <a:defRPr sz="2800">
                <a:solidFill>
                  <a:schemeClr val="tx1"/>
                </a:solidFill>
                <a:latin typeface="Times New Roman" charset="0"/>
                <a:ea typeface="ＭＳ Ｐゴシック" charset="0"/>
                <a:cs typeface="ＭＳ Ｐゴシック" charset="0"/>
              </a:defRPr>
            </a:lvl5pPr>
            <a:lvl6pPr marL="2514600" indent="-228600" eaLnBrk="0" fontAlgn="base" hangingPunct="0">
              <a:spcBef>
                <a:spcPct val="0"/>
              </a:spcBef>
              <a:spcAft>
                <a:spcPct val="0"/>
              </a:spcAft>
              <a:defRPr sz="2800">
                <a:solidFill>
                  <a:schemeClr val="tx1"/>
                </a:solidFill>
                <a:latin typeface="Times New Roman" charset="0"/>
                <a:ea typeface="ＭＳ Ｐゴシック" charset="0"/>
                <a:cs typeface="ＭＳ Ｐゴシック" charset="0"/>
              </a:defRPr>
            </a:lvl6pPr>
            <a:lvl7pPr marL="2971800" indent="-228600" eaLnBrk="0" fontAlgn="base" hangingPunct="0">
              <a:spcBef>
                <a:spcPct val="0"/>
              </a:spcBef>
              <a:spcAft>
                <a:spcPct val="0"/>
              </a:spcAft>
              <a:defRPr sz="2800">
                <a:solidFill>
                  <a:schemeClr val="tx1"/>
                </a:solidFill>
                <a:latin typeface="Times New Roman" charset="0"/>
                <a:ea typeface="ＭＳ Ｐゴシック" charset="0"/>
                <a:cs typeface="ＭＳ Ｐゴシック" charset="0"/>
              </a:defRPr>
            </a:lvl7pPr>
            <a:lvl8pPr marL="3429000" indent="-228600" eaLnBrk="0" fontAlgn="base" hangingPunct="0">
              <a:spcBef>
                <a:spcPct val="0"/>
              </a:spcBef>
              <a:spcAft>
                <a:spcPct val="0"/>
              </a:spcAft>
              <a:defRPr sz="2800">
                <a:solidFill>
                  <a:schemeClr val="tx1"/>
                </a:solidFill>
                <a:latin typeface="Times New Roman" charset="0"/>
                <a:ea typeface="ＭＳ Ｐゴシック" charset="0"/>
                <a:cs typeface="ＭＳ Ｐゴシック" charset="0"/>
              </a:defRPr>
            </a:lvl8pPr>
            <a:lvl9pPr marL="3886200" indent="-228600" eaLnBrk="0" fontAlgn="base" hangingPunct="0">
              <a:spcBef>
                <a:spcPct val="0"/>
              </a:spcBef>
              <a:spcAft>
                <a:spcPct val="0"/>
              </a:spcAft>
              <a:defRPr sz="2800">
                <a:solidFill>
                  <a:schemeClr val="tx1"/>
                </a:solidFill>
                <a:latin typeface="Times New Roman" charset="0"/>
                <a:ea typeface="ＭＳ Ｐゴシック" charset="0"/>
                <a:cs typeface="ＭＳ Ｐゴシック" charset="0"/>
              </a:defRPr>
            </a:lvl9pPr>
          </a:lstStyle>
          <a:p>
            <a:pPr algn="r" eaLnBrk="1" hangingPunct="1"/>
            <a:fld id="{D9C76C78-56FB-4848-A6B2-0C2C449C7B4C}" type="slidenum">
              <a:rPr lang="en-US" sz="1200">
                <a:latin typeface="Calibri" charset="0"/>
              </a:rPr>
              <a:pPr algn="r" eaLnBrk="1" hangingPunct="1"/>
              <a:t>36</a:t>
            </a:fld>
            <a:endParaRPr lang="en-US" sz="1200">
              <a:latin typeface="Calibri"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noChangeArrowheads="1"/>
          </p:cNvSpPr>
          <p:nvPr>
            <p:ph type="sldNum" sz="quarter" idx="5"/>
          </p:nvPr>
        </p:nvSpPr>
        <p:spPr/>
        <p:txBody>
          <a:bodyPr/>
          <a:lstStyle/>
          <a:p>
            <a:pPr>
              <a:defRPr/>
            </a:pPr>
            <a:fld id="{52897AEA-EF74-884F-9D51-104A3FA12355}" type="slidenum">
              <a:rPr lang="en-US"/>
              <a:pPr>
                <a:defRPr/>
              </a:pPr>
              <a:t>37</a:t>
            </a:fld>
            <a:endParaRPr lang="en-US"/>
          </a:p>
        </p:txBody>
      </p:sp>
      <p:sp>
        <p:nvSpPr>
          <p:cNvPr id="30722" name="Slide Image Placeholder 1"/>
          <p:cNvSpPr>
            <a:spLocks noGrp="1" noRot="1" noChangeAspect="1" noTextEdit="1"/>
          </p:cNvSpPr>
          <p:nvPr>
            <p:ph type="sldImg"/>
          </p:nvPr>
        </p:nvSpPr>
        <p:spPr>
          <a:ln/>
          <a:extLst>
            <a:ext uri="{FAA26D3D-D897-4be2-8F04-BA451C77F1D7}">
              <ma14:placeholderFlag xmlns:ma14="http://schemas.microsoft.com/office/mac/drawingml/2011/main" val="1"/>
            </a:ext>
          </a:extLst>
        </p:spPr>
      </p:sp>
      <p:sp>
        <p:nvSpPr>
          <p:cNvPr id="30723" name="Notes Placeholder 2"/>
          <p:cNvSpPr>
            <a:spLocks noGrp="1"/>
          </p:cNvSpPr>
          <p:nvPr>
            <p:ph type="body" idx="1"/>
          </p:nvPr>
        </p:nvSpPr>
        <p:spPr/>
        <p:txBody>
          <a:bodyPr/>
          <a:lstStyle/>
          <a:p>
            <a:pPr eaLnBrk="1" hangingPunct="1">
              <a:spcBef>
                <a:spcPct val="0"/>
              </a:spcBef>
              <a:defRPr/>
            </a:pPr>
            <a:endParaRPr lang="en-US" smtClean="0"/>
          </a:p>
        </p:txBody>
      </p:sp>
      <p:sp>
        <p:nvSpPr>
          <p:cNvPr id="65540"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800">
                <a:solidFill>
                  <a:schemeClr val="tx1"/>
                </a:solidFill>
                <a:latin typeface="Times New Roman" charset="0"/>
                <a:ea typeface="ＭＳ Ｐゴシック" charset="0"/>
                <a:cs typeface="ＭＳ Ｐゴシック" charset="0"/>
              </a:defRPr>
            </a:lvl1pPr>
            <a:lvl2pPr marL="742950" indent="-285750">
              <a:defRPr sz="2800">
                <a:solidFill>
                  <a:schemeClr val="tx1"/>
                </a:solidFill>
                <a:latin typeface="Times New Roman" charset="0"/>
                <a:ea typeface="ＭＳ Ｐゴシック" charset="0"/>
                <a:cs typeface="ＭＳ Ｐゴシック" charset="0"/>
              </a:defRPr>
            </a:lvl2pPr>
            <a:lvl3pPr marL="1143000" indent="-228600">
              <a:defRPr sz="2800">
                <a:solidFill>
                  <a:schemeClr val="tx1"/>
                </a:solidFill>
                <a:latin typeface="Times New Roman" charset="0"/>
                <a:ea typeface="ＭＳ Ｐゴシック" charset="0"/>
                <a:cs typeface="ＭＳ Ｐゴシック" charset="0"/>
              </a:defRPr>
            </a:lvl3pPr>
            <a:lvl4pPr marL="1600200" indent="-228600">
              <a:defRPr sz="2800">
                <a:solidFill>
                  <a:schemeClr val="tx1"/>
                </a:solidFill>
                <a:latin typeface="Times New Roman" charset="0"/>
                <a:ea typeface="ＭＳ Ｐゴシック" charset="0"/>
                <a:cs typeface="ＭＳ Ｐゴシック" charset="0"/>
              </a:defRPr>
            </a:lvl4pPr>
            <a:lvl5pPr marL="2057400" indent="-228600">
              <a:defRPr sz="2800">
                <a:solidFill>
                  <a:schemeClr val="tx1"/>
                </a:solidFill>
                <a:latin typeface="Times New Roman" charset="0"/>
                <a:ea typeface="ＭＳ Ｐゴシック" charset="0"/>
                <a:cs typeface="ＭＳ Ｐゴシック" charset="0"/>
              </a:defRPr>
            </a:lvl5pPr>
            <a:lvl6pPr marL="2514600" indent="-228600" eaLnBrk="0" fontAlgn="base" hangingPunct="0">
              <a:spcBef>
                <a:spcPct val="0"/>
              </a:spcBef>
              <a:spcAft>
                <a:spcPct val="0"/>
              </a:spcAft>
              <a:defRPr sz="2800">
                <a:solidFill>
                  <a:schemeClr val="tx1"/>
                </a:solidFill>
                <a:latin typeface="Times New Roman" charset="0"/>
                <a:ea typeface="ＭＳ Ｐゴシック" charset="0"/>
                <a:cs typeface="ＭＳ Ｐゴシック" charset="0"/>
              </a:defRPr>
            </a:lvl6pPr>
            <a:lvl7pPr marL="2971800" indent="-228600" eaLnBrk="0" fontAlgn="base" hangingPunct="0">
              <a:spcBef>
                <a:spcPct val="0"/>
              </a:spcBef>
              <a:spcAft>
                <a:spcPct val="0"/>
              </a:spcAft>
              <a:defRPr sz="2800">
                <a:solidFill>
                  <a:schemeClr val="tx1"/>
                </a:solidFill>
                <a:latin typeface="Times New Roman" charset="0"/>
                <a:ea typeface="ＭＳ Ｐゴシック" charset="0"/>
                <a:cs typeface="ＭＳ Ｐゴシック" charset="0"/>
              </a:defRPr>
            </a:lvl7pPr>
            <a:lvl8pPr marL="3429000" indent="-228600" eaLnBrk="0" fontAlgn="base" hangingPunct="0">
              <a:spcBef>
                <a:spcPct val="0"/>
              </a:spcBef>
              <a:spcAft>
                <a:spcPct val="0"/>
              </a:spcAft>
              <a:defRPr sz="2800">
                <a:solidFill>
                  <a:schemeClr val="tx1"/>
                </a:solidFill>
                <a:latin typeface="Times New Roman" charset="0"/>
                <a:ea typeface="ＭＳ Ｐゴシック" charset="0"/>
                <a:cs typeface="ＭＳ Ｐゴシック" charset="0"/>
              </a:defRPr>
            </a:lvl8pPr>
            <a:lvl9pPr marL="3886200" indent="-228600" eaLnBrk="0" fontAlgn="base" hangingPunct="0">
              <a:spcBef>
                <a:spcPct val="0"/>
              </a:spcBef>
              <a:spcAft>
                <a:spcPct val="0"/>
              </a:spcAft>
              <a:defRPr sz="2800">
                <a:solidFill>
                  <a:schemeClr val="tx1"/>
                </a:solidFill>
                <a:latin typeface="Times New Roman" charset="0"/>
                <a:ea typeface="ＭＳ Ｐゴシック" charset="0"/>
                <a:cs typeface="ＭＳ Ｐゴシック" charset="0"/>
              </a:defRPr>
            </a:lvl9pPr>
          </a:lstStyle>
          <a:p>
            <a:pPr algn="r" eaLnBrk="1" hangingPunct="1"/>
            <a:fld id="{D651DC82-1938-4A4E-9999-AB0368AE6588}" type="slidenum">
              <a:rPr lang="en-US" sz="1200">
                <a:latin typeface="Calibri" charset="0"/>
              </a:rPr>
              <a:pPr algn="r" eaLnBrk="1" hangingPunct="1"/>
              <a:t>37</a:t>
            </a:fld>
            <a:endParaRPr lang="en-US" sz="1200">
              <a:latin typeface="Calibri"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20738" y="4155141"/>
            <a:ext cx="7542212" cy="1013012"/>
          </a:xfrm>
        </p:spPr>
        <p:txBody>
          <a:bodyPr anchor="b" anchorCtr="0">
            <a:noAutofit/>
          </a:bodyPr>
          <a:lstStyle/>
          <a:p>
            <a:r>
              <a:rPr lang="en-US" smtClean="0"/>
              <a:t>Click to edit Master title style</a:t>
            </a:r>
            <a:endParaRPr/>
          </a:p>
        </p:txBody>
      </p:sp>
      <p:sp>
        <p:nvSpPr>
          <p:cNvPr id="3" name="Subtitle 2"/>
          <p:cNvSpPr>
            <a:spLocks noGrp="1"/>
          </p:cNvSpPr>
          <p:nvPr>
            <p:ph type="subTitle" idx="1"/>
          </p:nvPr>
        </p:nvSpPr>
        <p:spPr>
          <a:xfrm>
            <a:off x="820738" y="5230906"/>
            <a:ext cx="7542212" cy="1030942"/>
          </a:xfrm>
        </p:spPr>
        <p:txBody>
          <a:bodyPr/>
          <a:lstStyle>
            <a:lvl1pPr marL="0" indent="0" algn="ctr">
              <a:spcBef>
                <a:spcPct val="300"/>
              </a:spcBef>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9EB5ECD5-515E-4817-8A06-1D2ED2C83850}" type="datetime4">
              <a:rPr lang="en-US" smtClean="0"/>
              <a:pPr/>
              <a:t>April 3, 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72EBF8-7CF5-44B7-B2BF-E22DE4D0703D}" type="slidenum">
              <a:rPr lang="en-US" smtClean="0"/>
              <a:pPr/>
              <a:t>‹#›</a:t>
            </a:fld>
            <a:endParaRPr lang="en-US"/>
          </a:p>
        </p:txBody>
      </p:sp>
      <p:pic>
        <p:nvPicPr>
          <p:cNvPr id="7" name="Picture 6" descr="MoleculeTracer.png"/>
          <p:cNvPicPr>
            <a:picLocks noChangeAspect="1"/>
          </p:cNvPicPr>
          <p:nvPr/>
        </p:nvPicPr>
        <p:blipFill>
          <a:blip r:embed="rId2"/>
          <a:stretch>
            <a:fillRect/>
          </a:stretch>
        </p:blipFill>
        <p:spPr>
          <a:xfrm>
            <a:off x="1674019" y="224679"/>
            <a:ext cx="5795963" cy="3943372"/>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777240" y="3962399"/>
            <a:ext cx="7585710" cy="672353"/>
          </a:xfrm>
        </p:spPr>
        <p:txBody>
          <a:bodyPr anchor="b">
            <a:normAutofit/>
          </a:bodyPr>
          <a:lstStyle>
            <a:lvl1pPr algn="ctr">
              <a:defRPr sz="3600" b="1" kern="1200">
                <a:solidFill>
                  <a:schemeClr val="tx1"/>
                </a:solidFill>
                <a:effectLst>
                  <a:outerShdw blurRad="101600" dist="63500" dir="2700000" algn="tl" rotWithShape="0">
                    <a:prstClr val="black">
                      <a:alpha val="75000"/>
                    </a:prstClr>
                  </a:outerShdw>
                </a:effectLst>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3101957" y="457200"/>
            <a:ext cx="2940087" cy="2940087"/>
          </a:xfrm>
          <a:prstGeom prst="ellipse">
            <a:avLst/>
          </a:prstGeom>
          <a:solidFill>
            <a:schemeClr val="tx1">
              <a:lumMod val="75000"/>
            </a:schemeClr>
          </a:solidFill>
          <a:ln w="63500">
            <a:solidFill>
              <a:schemeClr val="tx1"/>
            </a:solidFill>
          </a:ln>
          <a:effectLst>
            <a:outerShdw blurRad="254000" dist="152400" dir="5400000" sx="90000" sy="-19000" rotWithShape="0">
              <a:prstClr val="black">
                <a:alpha val="20000"/>
              </a:prstClr>
            </a:outerShdw>
          </a:effectLst>
        </p:spPr>
        <p:txBody>
          <a:bodyPr vert="horz" lIns="91440" tIns="45720" rIns="91440" bIns="45720" rtlCol="0">
            <a:normAutofit/>
          </a:bodyPr>
          <a:lstStyle>
            <a:lvl1pPr marL="0" indent="0" algn="l" defTabSz="914400" rtl="0" eaLnBrk="1" latinLnBrk="0" hangingPunct="1">
              <a:spcBef>
                <a:spcPts val="2000"/>
              </a:spcBef>
              <a:buFontTx/>
              <a:buNone/>
              <a:defRPr sz="2400" b="1" kern="1200">
                <a:solidFill>
                  <a:schemeClr val="tx1"/>
                </a:solidFill>
                <a:effectLst>
                  <a:outerShdw blurRad="101600" dist="63500" dir="2700000" algn="tl" rotWithShape="0">
                    <a:prstClr val="black">
                      <a:alpha val="75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777240" y="4639235"/>
            <a:ext cx="7585710" cy="1371600"/>
          </a:xfrm>
        </p:spPr>
        <p:txBody>
          <a:bodyPr vert="horz" lIns="91440" tIns="45720" rIns="91440" bIns="45720" rtlCol="0">
            <a:normAutofit/>
          </a:bodyPr>
          <a:lstStyle>
            <a:lvl1pPr marL="0" indent="0" algn="ctr">
              <a:spcBef>
                <a:spcPts val="0"/>
              </a:spcBef>
              <a:buNone/>
              <a:defRPr sz="2000" b="1" kern="1200">
                <a:solidFill>
                  <a:schemeClr val="tx1"/>
                </a:solidFill>
                <a:effectLst>
                  <a:outerShdw blurRad="101600" dist="63500" dir="2700000" algn="tl" rotWithShape="0">
                    <a:prstClr val="black">
                      <a:alpha val="75000"/>
                    </a:prstClr>
                  </a:outerShdw>
                </a:effectLst>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2000"/>
              </a:spcBef>
              <a:buFontTx/>
              <a:buNone/>
            </a:pPr>
            <a:r>
              <a:rPr lang="en-US" smtClean="0"/>
              <a:t>Click to edit Master text styles</a:t>
            </a:r>
          </a:p>
        </p:txBody>
      </p:sp>
      <p:sp>
        <p:nvSpPr>
          <p:cNvPr id="5" name="Date Placeholder 4"/>
          <p:cNvSpPr>
            <a:spLocks noGrp="1"/>
          </p:cNvSpPr>
          <p:nvPr>
            <p:ph type="dt" sz="half" idx="10"/>
          </p:nvPr>
        </p:nvSpPr>
        <p:spPr/>
        <p:txBody>
          <a:bodyPr/>
          <a:lstStyle/>
          <a:p>
            <a:fld id="{72F68ABE-72A7-304F-ACEC-FB0B1857A0DB}" type="datetimeFigureOut">
              <a:rPr lang="en-US" smtClean="0"/>
              <a:t>4/3/12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F52CA6-8F20-E547-B1BA-51291ACD7B0A}"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72F68ABE-72A7-304F-ACEC-FB0B1857A0DB}" type="datetimeFigureOut">
              <a:rPr lang="en-US" smtClean="0"/>
              <a:t>4/3/12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F52CA6-8F20-E547-B1BA-51291ACD7B0A}"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19365" y="416859"/>
            <a:ext cx="1940859" cy="5607424"/>
          </a:xfrm>
        </p:spPr>
        <p:txBody>
          <a:bodyPr vert="eaVert" anchor="ctr" anchorCtr="0"/>
          <a:lstStyle/>
          <a:p>
            <a:r>
              <a:rPr lang="en-US" smtClean="0"/>
              <a:t>Click to edit Master title style</a:t>
            </a:r>
            <a:endParaRPr/>
          </a:p>
        </p:txBody>
      </p:sp>
      <p:sp>
        <p:nvSpPr>
          <p:cNvPr id="3" name="Vertical Text Placeholder 2"/>
          <p:cNvSpPr>
            <a:spLocks noGrp="1"/>
          </p:cNvSpPr>
          <p:nvPr>
            <p:ph type="body" orient="vert" idx="1"/>
          </p:nvPr>
        </p:nvSpPr>
        <p:spPr>
          <a:xfrm>
            <a:off x="820737" y="414015"/>
            <a:ext cx="6144839" cy="5610268"/>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72F68ABE-72A7-304F-ACEC-FB0B1857A0DB}" type="datetimeFigureOut">
              <a:rPr lang="en-US" smtClean="0"/>
              <a:t>4/3/12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F52CA6-8F20-E547-B1BA-51291ACD7B0A}"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72F68ABE-72A7-304F-ACEC-FB0B1857A0DB}" type="datetimeFigureOut">
              <a:rPr lang="en-US" smtClean="0"/>
              <a:t>4/3/12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F52CA6-8F20-E547-B1BA-51291ACD7B0A}"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20737" y="1219013"/>
            <a:ext cx="7542213" cy="1958975"/>
          </a:xfrm>
        </p:spPr>
        <p:txBody>
          <a:bodyPr vert="horz" lIns="91440" tIns="45720" rIns="91440" bIns="45720" rtlCol="0" anchor="b" anchorCtr="0">
            <a:noAutofit/>
          </a:bodyPr>
          <a:lstStyle>
            <a:lvl1pPr algn="ctr" defTabSz="914400" rtl="0" eaLnBrk="1" latinLnBrk="0" hangingPunct="1">
              <a:spcBef>
                <a:spcPct val="0"/>
              </a:spcBef>
              <a:buNone/>
              <a:defRPr sz="5200" b="1" kern="1200">
                <a:solidFill>
                  <a:schemeClr val="tx1"/>
                </a:solidFill>
                <a:effectLst>
                  <a:outerShdw blurRad="101600" dist="63500" dir="2700000" algn="tl" rotWithShape="0">
                    <a:prstClr val="black">
                      <a:alpha val="75000"/>
                    </a:prstClr>
                  </a:outerShdw>
                </a:effectLst>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820737" y="3224213"/>
            <a:ext cx="7542213" cy="1500187"/>
          </a:xfrm>
        </p:spPr>
        <p:txBody>
          <a:bodyPr vert="horz" lIns="91440" tIns="45720" rIns="91440" bIns="45720" rtlCol="0">
            <a:normAutofit/>
          </a:bodyPr>
          <a:lstStyle>
            <a:lvl1pPr marL="0" indent="0" algn="ctr" defTabSz="914400" rtl="0" eaLnBrk="1" latinLnBrk="0" hangingPunct="1">
              <a:spcBef>
                <a:spcPts val="300"/>
              </a:spcBef>
              <a:buFontTx/>
              <a:buNone/>
              <a:defRPr sz="2400" b="1" kern="1200">
                <a:solidFill>
                  <a:schemeClr val="tx1">
                    <a:tint val="75000"/>
                  </a:schemeClr>
                </a:solidFill>
                <a:effectLst>
                  <a:outerShdw blurRad="101600" dist="63500" dir="2700000" algn="tl" rotWithShape="0">
                    <a:prstClr val="black">
                      <a:alpha val="75000"/>
                    </a:prstClr>
                  </a:outerShdw>
                </a:effectLst>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AD22427-B1DD-49E6-9F05-DE0F1467D7DC}" type="datetime4">
              <a:rPr lang="en-US" smtClean="0"/>
              <a:pPr/>
              <a:t>April 3, 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72EBF8-7CF5-44B7-B2BF-E22DE4D0703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779462" y="107577"/>
            <a:ext cx="7581901" cy="1653988"/>
          </a:xfrm>
        </p:spPr>
        <p:txBody>
          <a:bodyPr/>
          <a:lstStyle/>
          <a:p>
            <a:r>
              <a:rPr lang="en-US" smtClean="0"/>
              <a:t>Click to edit Master title style</a:t>
            </a:r>
            <a:endParaRPr/>
          </a:p>
        </p:txBody>
      </p:sp>
      <p:sp>
        <p:nvSpPr>
          <p:cNvPr id="3" name="Content Placeholder 2"/>
          <p:cNvSpPr>
            <a:spLocks noGrp="1"/>
          </p:cNvSpPr>
          <p:nvPr>
            <p:ph sz="half" idx="1"/>
          </p:nvPr>
        </p:nvSpPr>
        <p:spPr>
          <a:xfrm>
            <a:off x="779462" y="1892301"/>
            <a:ext cx="3657600" cy="3975100"/>
          </a:xfrm>
        </p:spPr>
        <p:txBody>
          <a:bodyPr>
            <a:normAutofit/>
          </a:bodyPr>
          <a:lstStyle>
            <a:lvl1pPr>
              <a:defRPr sz="2000"/>
            </a:lvl1pPr>
            <a:lvl2pPr>
              <a:defRPr sz="1800"/>
            </a:lvl2pPr>
            <a:lvl3pPr>
              <a:defRPr sz="1800"/>
            </a:lvl3pPr>
            <a:lvl4pPr>
              <a:defRPr sz="1800"/>
            </a:lvl4pPr>
            <a:lvl5pPr>
              <a:defRPr sz="1800"/>
            </a:lvl5pPr>
            <a:lvl6pPr marL="2173288" indent="-344488">
              <a:defRPr sz="1800"/>
            </a:lvl6pPr>
            <a:lvl7pPr marL="2173288" indent="-344488">
              <a:defRPr sz="1800"/>
            </a:lvl7pPr>
            <a:lvl8pPr marL="2173288" indent="-344488">
              <a:defRPr sz="1800"/>
            </a:lvl8pPr>
            <a:lvl9pPr marL="2173288"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4703763" y="1892301"/>
            <a:ext cx="3657600" cy="3975100"/>
          </a:xfrm>
        </p:spPr>
        <p:txBody>
          <a:bodyPr>
            <a:normAutofit/>
          </a:bodyPr>
          <a:lstStyle>
            <a:lvl1pPr>
              <a:defRPr sz="2000"/>
            </a:lvl1pPr>
            <a:lvl2pPr>
              <a:defRPr sz="1800"/>
            </a:lvl2pPr>
            <a:lvl3pPr>
              <a:defRPr sz="1800"/>
            </a:lvl3pPr>
            <a:lvl4pPr>
              <a:defRPr sz="1800"/>
            </a:lvl4pPr>
            <a:lvl5pPr>
              <a:defRPr sz="1800"/>
            </a:lvl5pPr>
            <a:lvl6pPr marL="2173288" indent="-344488">
              <a:defRPr sz="1800"/>
            </a:lvl6pPr>
            <a:lvl7pPr marL="2173288" indent="-344488">
              <a:defRPr sz="1800"/>
            </a:lvl7pPr>
            <a:lvl8pPr marL="2173288" indent="-344488">
              <a:defRPr sz="1800"/>
            </a:lvl8pPr>
            <a:lvl9pPr marL="2173288"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72F68ABE-72A7-304F-ACEC-FB0B1857A0DB}" type="datetimeFigureOut">
              <a:rPr lang="en-US" smtClean="0"/>
              <a:t>4/3/12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F52CA6-8F20-E547-B1BA-51291ACD7B0A}"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79462" y="107577"/>
            <a:ext cx="7581901" cy="1653988"/>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779462" y="1761565"/>
            <a:ext cx="3657600" cy="515469"/>
          </a:xfrm>
        </p:spPr>
        <p:txBody>
          <a:bodyPr anchor="b">
            <a:normAutofit/>
          </a:bodyPr>
          <a:lstStyle>
            <a:lvl1pPr marL="0" indent="0" algn="ctr">
              <a:spcBef>
                <a:spcPct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79462" y="2393575"/>
            <a:ext cx="3657600" cy="3473823"/>
          </a:xfrm>
        </p:spPr>
        <p:txBody>
          <a:bodyPr>
            <a:normAutofit/>
          </a:bodyPr>
          <a:lstStyle>
            <a:lvl1pPr>
              <a:defRPr sz="2000"/>
            </a:lvl1pPr>
            <a:lvl2pPr>
              <a:defRPr sz="1800"/>
            </a:lvl2pPr>
            <a:lvl3pPr>
              <a:defRPr sz="1800"/>
            </a:lvl3pPr>
            <a:lvl4pPr>
              <a:defRPr sz="1800"/>
            </a:lvl4pPr>
            <a:lvl5pPr>
              <a:defRPr sz="1800"/>
            </a:lvl5pPr>
            <a:lvl6pPr marL="2173288" indent="-344488">
              <a:defRPr sz="1600"/>
            </a:lvl6pPr>
            <a:lvl7pPr marL="2173288" indent="-344488">
              <a:defRPr sz="1600"/>
            </a:lvl7pPr>
            <a:lvl8pPr marL="2173288" indent="-344488">
              <a:defRPr sz="1600"/>
            </a:lvl8pPr>
            <a:lvl9pPr marL="2173288" indent="-344488">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4703763" y="1761565"/>
            <a:ext cx="3657600" cy="515469"/>
          </a:xfrm>
        </p:spPr>
        <p:txBody>
          <a:bodyPr anchor="b">
            <a:normAutofit/>
          </a:bodyPr>
          <a:lstStyle>
            <a:lvl1pPr marL="0" indent="0" algn="ctr">
              <a:spcBef>
                <a:spcPct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03763" y="2393575"/>
            <a:ext cx="3657600" cy="3473823"/>
          </a:xfrm>
        </p:spPr>
        <p:txBody>
          <a:bodyPr>
            <a:normAutofit/>
          </a:bodyPr>
          <a:lstStyle>
            <a:lvl1pPr>
              <a:defRPr sz="2000"/>
            </a:lvl1pPr>
            <a:lvl2pPr>
              <a:defRPr sz="1800"/>
            </a:lvl2pPr>
            <a:lvl3pPr>
              <a:defRPr sz="1800"/>
            </a:lvl3pPr>
            <a:lvl4pPr>
              <a:defRPr sz="1800"/>
            </a:lvl4pPr>
            <a:lvl5pPr>
              <a:defRPr sz="1800"/>
            </a:lvl5pPr>
            <a:lvl6pPr marL="2173288" indent="-344488">
              <a:defRPr sz="1600"/>
            </a:lvl6pPr>
            <a:lvl7pPr marL="2173288" indent="-344488">
              <a:defRPr sz="1600"/>
            </a:lvl7pPr>
            <a:lvl8pPr marL="2173288" indent="-344488">
              <a:defRPr sz="1600"/>
            </a:lvl8pPr>
            <a:lvl9pPr marL="2173288" indent="-344488">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72F68ABE-72A7-304F-ACEC-FB0B1857A0DB}" type="datetimeFigureOut">
              <a:rPr lang="en-US" smtClean="0"/>
              <a:t>4/3/12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5F52CA6-8F20-E547-B1BA-51291ACD7B0A}"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72F68ABE-72A7-304F-ACEC-FB0B1857A0DB}" type="datetimeFigureOut">
              <a:rPr lang="en-US" smtClean="0"/>
              <a:t>4/3/12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5F52CA6-8F20-E547-B1BA-51291ACD7B0A}"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F68ABE-72A7-304F-ACEC-FB0B1857A0DB}" type="datetimeFigureOut">
              <a:rPr lang="en-US" smtClean="0"/>
              <a:t>4/3/12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5F52CA6-8F20-E547-B1BA-51291ACD7B0A}"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9929" y="457201"/>
            <a:ext cx="3566160" cy="1371600"/>
          </a:xfrm>
        </p:spPr>
        <p:txBody>
          <a:bodyPr anchor="b">
            <a:normAutofit/>
          </a:bodyPr>
          <a:lstStyle>
            <a:lvl1pPr algn="ctr">
              <a:defRPr sz="3600" b="1"/>
            </a:lvl1pPr>
          </a:lstStyle>
          <a:p>
            <a:r>
              <a:rPr lang="en-US" smtClean="0"/>
              <a:t>Click to edit Master title style</a:t>
            </a:r>
            <a:endParaRPr/>
          </a:p>
        </p:txBody>
      </p:sp>
      <p:sp>
        <p:nvSpPr>
          <p:cNvPr id="3" name="Content Placeholder 2"/>
          <p:cNvSpPr>
            <a:spLocks noGrp="1"/>
          </p:cNvSpPr>
          <p:nvPr>
            <p:ph idx="1"/>
          </p:nvPr>
        </p:nvSpPr>
        <p:spPr>
          <a:xfrm>
            <a:off x="4802393" y="457201"/>
            <a:ext cx="3566160" cy="5410200"/>
          </a:xfrm>
        </p:spPr>
        <p:txBody>
          <a:bodyPr>
            <a:normAutofit/>
          </a:bodyPr>
          <a:lstStyle>
            <a:lvl1pPr>
              <a:defRPr sz="2400"/>
            </a:lvl1pPr>
            <a:lvl2pPr>
              <a:defRPr sz="2200"/>
            </a:lvl2pPr>
            <a:lvl3pPr>
              <a:defRPr sz="2000"/>
            </a:lvl3pPr>
            <a:lvl4pPr>
              <a:defRPr sz="1800"/>
            </a:lvl4pPr>
            <a:lvl5pPr>
              <a:defRPr sz="1800"/>
            </a:lvl5pPr>
            <a:lvl6pPr marL="2173288" indent="-344488">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6pPr>
            <a:lvl7pPr marL="2173288" indent="-344488">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7pPr>
            <a:lvl8pPr marL="2173288" indent="-344488">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8pPr>
            <a:lvl9pPr marL="2173288" indent="-344488">
              <a:defRPr sz="1800" b="1" kern="1200" dirty="0">
                <a:solidFill>
                  <a:schemeClr val="tx1"/>
                </a:solidFill>
                <a:effectLst>
                  <a:outerShdw blurRad="101600" dist="63500" dir="2700000" algn="tl" rotWithShape="0">
                    <a:prstClr val="black">
                      <a:alpha val="75000"/>
                    </a:prstClr>
                  </a:outerShdw>
                </a:effectLst>
                <a:latin typeface="+mn-lt"/>
                <a:ea typeface="+mn-ea"/>
                <a:cs typeface="+mn-cs"/>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779929" y="1828801"/>
            <a:ext cx="3566160" cy="3657600"/>
          </a:xfrm>
        </p:spPr>
        <p:txBody>
          <a:bodyPr>
            <a:normAutofit/>
          </a:bodyPr>
          <a:lstStyle>
            <a:lvl1pPr marL="0" indent="0" algn="ctr">
              <a:spcBef>
                <a:spcPts val="60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2F68ABE-72A7-304F-ACEC-FB0B1857A0DB}" type="datetimeFigureOut">
              <a:rPr lang="en-US" smtClean="0"/>
              <a:t>4/3/12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F52CA6-8F20-E547-B1BA-51291ACD7B0A}"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7240" y="457200"/>
            <a:ext cx="3566160" cy="1371600"/>
          </a:xfrm>
        </p:spPr>
        <p:txBody>
          <a:bodyPr anchor="b">
            <a:normAutofit/>
          </a:bodyPr>
          <a:lstStyle>
            <a:lvl1pPr algn="ctr">
              <a:defRPr sz="3600" b="1" kern="1200">
                <a:solidFill>
                  <a:schemeClr val="tx1"/>
                </a:solidFill>
                <a:effectLst>
                  <a:outerShdw blurRad="101600" dist="63500" dir="2700000" algn="tl" rotWithShape="0">
                    <a:prstClr val="black">
                      <a:alpha val="75000"/>
                    </a:prstClr>
                  </a:outerShdw>
                </a:effectLst>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5266765" y="1676400"/>
            <a:ext cx="2975610" cy="2975610"/>
          </a:xfrm>
          <a:prstGeom prst="ellipse">
            <a:avLst/>
          </a:prstGeom>
          <a:solidFill>
            <a:schemeClr val="tx1">
              <a:lumMod val="75000"/>
            </a:schemeClr>
          </a:solidFill>
          <a:ln w="63500">
            <a:solidFill>
              <a:schemeClr val="tx1"/>
            </a:solidFill>
          </a:ln>
          <a:effectLst>
            <a:outerShdw blurRad="254000" dist="152400" dir="5400000" sx="90000" sy="-19000" rotWithShape="0">
              <a:prstClr val="black">
                <a:alpha val="2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777240" y="1828800"/>
            <a:ext cx="3566160" cy="3657600"/>
          </a:xfrm>
        </p:spPr>
        <p:txBody>
          <a:bodyPr vert="horz" lIns="91440" tIns="45720" rIns="91440" bIns="45720" rtlCol="0">
            <a:normAutofit/>
          </a:bodyPr>
          <a:lstStyle>
            <a:lvl1pPr marL="0" indent="0" algn="ctr">
              <a:spcBef>
                <a:spcPts val="600"/>
              </a:spcBef>
              <a:buNone/>
              <a:defRPr sz="2000" b="1" kern="1200">
                <a:solidFill>
                  <a:schemeClr val="tx1"/>
                </a:solidFill>
                <a:effectLst>
                  <a:outerShdw blurRad="101600" dist="63500" dir="2700000" algn="tl" rotWithShape="0">
                    <a:prstClr val="black">
                      <a:alpha val="75000"/>
                    </a:prstClr>
                  </a:outerShdw>
                </a:effectLst>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2000"/>
              </a:spcBef>
              <a:buFontTx/>
              <a:buNone/>
            </a:pPr>
            <a:r>
              <a:rPr lang="en-US" smtClean="0"/>
              <a:t>Click to edit Master text styles</a:t>
            </a:r>
          </a:p>
        </p:txBody>
      </p:sp>
      <p:sp>
        <p:nvSpPr>
          <p:cNvPr id="5" name="Date Placeholder 4"/>
          <p:cNvSpPr>
            <a:spLocks noGrp="1"/>
          </p:cNvSpPr>
          <p:nvPr>
            <p:ph type="dt" sz="half" idx="10"/>
          </p:nvPr>
        </p:nvSpPr>
        <p:spPr/>
        <p:txBody>
          <a:bodyPr/>
          <a:lstStyle/>
          <a:p>
            <a:fld id="{72F68ABE-72A7-304F-ACEC-FB0B1857A0DB}" type="datetimeFigureOut">
              <a:rPr lang="en-US" smtClean="0"/>
              <a:t>4/3/12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F52CA6-8F20-E547-B1BA-51291ACD7B0A}"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GridOverlay.png"/>
          <p:cNvPicPr>
            <a:picLocks noChangeAspect="1"/>
          </p:cNvPicPr>
          <p:nvPr/>
        </p:nvPicPr>
        <p:blipFill>
          <a:blip r:embed="rId14"/>
          <a:stretch>
            <a:fillRect/>
          </a:stretch>
        </p:blipFill>
        <p:spPr>
          <a:xfrm>
            <a:off x="0" y="0"/>
            <a:ext cx="9144000" cy="6858000"/>
          </a:xfrm>
          <a:prstGeom prst="rect">
            <a:avLst/>
          </a:prstGeom>
          <a:solidFill>
            <a:schemeClr val="bg2">
              <a:lumMod val="60000"/>
              <a:lumOff val="40000"/>
              <a:alpha val="10000"/>
            </a:schemeClr>
          </a:solidFill>
        </p:spPr>
      </p:pic>
      <p:sp>
        <p:nvSpPr>
          <p:cNvPr id="2" name="Title Placeholder 1"/>
          <p:cNvSpPr>
            <a:spLocks noGrp="1"/>
          </p:cNvSpPr>
          <p:nvPr>
            <p:ph type="title"/>
          </p:nvPr>
        </p:nvSpPr>
        <p:spPr>
          <a:xfrm>
            <a:off x="779462" y="107577"/>
            <a:ext cx="7581901" cy="1653988"/>
          </a:xfrm>
          <a:prstGeom prst="rect">
            <a:avLst/>
          </a:prstGeom>
        </p:spPr>
        <p:txBody>
          <a:bodyPr vert="horz" lIns="91440" tIns="45720" rIns="91440" bIns="45720" rtlCol="0" anchor="ctr">
            <a:noAutofit/>
          </a:bodyPr>
          <a:lstStyle/>
          <a:p>
            <a:r>
              <a:rPr lang="en-US" smtClean="0"/>
              <a:t>Click to edit Master title style</a:t>
            </a:r>
            <a:endParaRPr/>
          </a:p>
        </p:txBody>
      </p:sp>
      <p:sp>
        <p:nvSpPr>
          <p:cNvPr id="3" name="Text Placeholder 2"/>
          <p:cNvSpPr>
            <a:spLocks noGrp="1"/>
          </p:cNvSpPr>
          <p:nvPr>
            <p:ph type="body" idx="1"/>
          </p:nvPr>
        </p:nvSpPr>
        <p:spPr>
          <a:xfrm>
            <a:off x="779462" y="1882588"/>
            <a:ext cx="7581901" cy="395343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6651812" y="6356350"/>
            <a:ext cx="2133600" cy="365125"/>
          </a:xfrm>
          <a:prstGeom prst="rect">
            <a:avLst/>
          </a:prstGeom>
        </p:spPr>
        <p:txBody>
          <a:bodyPr vert="horz" lIns="91440" tIns="45720" rIns="91440" bIns="45720" rtlCol="0" anchor="ctr"/>
          <a:lstStyle>
            <a:lvl1pPr algn="r">
              <a:defRPr sz="1100">
                <a:solidFill>
                  <a:schemeClr val="tx1">
                    <a:tint val="75000"/>
                  </a:schemeClr>
                </a:solidFill>
                <a:effectLst>
                  <a:outerShdw blurRad="101600" dist="63500" dir="2700000" algn="tl" rotWithShape="0">
                    <a:prstClr val="black">
                      <a:alpha val="75000"/>
                    </a:prstClr>
                  </a:outerShdw>
                </a:effectLst>
              </a:defRPr>
            </a:lvl1pPr>
          </a:lstStyle>
          <a:p>
            <a:fld id="{72F68ABE-72A7-304F-ACEC-FB0B1857A0DB}" type="datetimeFigureOut">
              <a:rPr lang="en-US" smtClean="0"/>
              <a:t>4/3/12</a:t>
            </a:fld>
            <a:endParaRPr lang="en-US"/>
          </a:p>
        </p:txBody>
      </p:sp>
      <p:sp>
        <p:nvSpPr>
          <p:cNvPr id="5" name="Footer Placeholder 4"/>
          <p:cNvSpPr>
            <a:spLocks noGrp="1"/>
          </p:cNvSpPr>
          <p:nvPr>
            <p:ph type="ftr" sz="quarter" idx="3"/>
          </p:nvPr>
        </p:nvSpPr>
        <p:spPr>
          <a:xfrm>
            <a:off x="354106" y="6356350"/>
            <a:ext cx="2895600" cy="365125"/>
          </a:xfrm>
          <a:prstGeom prst="rect">
            <a:avLst/>
          </a:prstGeom>
        </p:spPr>
        <p:txBody>
          <a:bodyPr vert="horz" lIns="91440" tIns="45720" rIns="91440" bIns="45720" rtlCol="0" anchor="ctr"/>
          <a:lstStyle>
            <a:lvl1pPr algn="l">
              <a:defRPr sz="1100">
                <a:solidFill>
                  <a:schemeClr val="tx1">
                    <a:tint val="75000"/>
                  </a:schemeClr>
                </a:solidFill>
                <a:effectLst>
                  <a:outerShdw blurRad="101600" dist="63500" dir="2700000" algn="tl" rotWithShape="0">
                    <a:prstClr val="black">
                      <a:alpha val="75000"/>
                    </a:prstClr>
                  </a:outerShdw>
                </a:effectLst>
              </a:defRPr>
            </a:lvl1pPr>
          </a:lstStyle>
          <a:p>
            <a:endParaRPr lang="en-US"/>
          </a:p>
        </p:txBody>
      </p:sp>
      <p:sp>
        <p:nvSpPr>
          <p:cNvPr id="6" name="Slide Number Placeholder 5"/>
          <p:cNvSpPr>
            <a:spLocks noGrp="1"/>
          </p:cNvSpPr>
          <p:nvPr>
            <p:ph type="sldNum" sz="quarter" idx="4"/>
          </p:nvPr>
        </p:nvSpPr>
        <p:spPr>
          <a:xfrm>
            <a:off x="4191000" y="6356350"/>
            <a:ext cx="762000" cy="365125"/>
          </a:xfrm>
          <a:prstGeom prst="rect">
            <a:avLst/>
          </a:prstGeom>
        </p:spPr>
        <p:txBody>
          <a:bodyPr vert="horz" lIns="91440" tIns="45720" rIns="91440" bIns="45720" rtlCol="0" anchor="ctr"/>
          <a:lstStyle>
            <a:lvl1pPr algn="ctr">
              <a:defRPr sz="1100">
                <a:solidFill>
                  <a:schemeClr val="tx1">
                    <a:tint val="75000"/>
                  </a:schemeClr>
                </a:solidFill>
                <a:effectLst>
                  <a:outerShdw blurRad="101600" dist="63500" dir="2700000" algn="tl" rotWithShape="0">
                    <a:prstClr val="black">
                      <a:alpha val="75000"/>
                    </a:prstClr>
                  </a:outerShdw>
                </a:effectLst>
              </a:defRPr>
            </a:lvl1pPr>
          </a:lstStyle>
          <a:p>
            <a:fld id="{D5F52CA6-8F20-E547-B1BA-51291ACD7B0A}"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807" r:id="rId1"/>
    <p:sldLayoutId id="2147483808" r:id="rId2"/>
    <p:sldLayoutId id="2147483809" r:id="rId3"/>
    <p:sldLayoutId id="2147483810" r:id="rId4"/>
    <p:sldLayoutId id="2147483811" r:id="rId5"/>
    <p:sldLayoutId id="2147483812" r:id="rId6"/>
    <p:sldLayoutId id="2147483813" r:id="rId7"/>
    <p:sldLayoutId id="2147483814" r:id="rId8"/>
    <p:sldLayoutId id="2147483815" r:id="rId9"/>
    <p:sldLayoutId id="2147483816" r:id="rId10"/>
    <p:sldLayoutId id="2147483817" r:id="rId11"/>
    <p:sldLayoutId id="2147483818" r:id="rId12"/>
  </p:sldLayoutIdLst>
  <p:txStyles>
    <p:titleStyle>
      <a:lvl1pPr algn="ctr" defTabSz="914400" rtl="0" eaLnBrk="1" latinLnBrk="0" hangingPunct="1">
        <a:spcBef>
          <a:spcPct val="0"/>
        </a:spcBef>
        <a:buNone/>
        <a:defRPr sz="5600" b="1" kern="1200">
          <a:solidFill>
            <a:schemeClr val="tx1"/>
          </a:solidFill>
          <a:effectLst>
            <a:outerShdw blurRad="101600" dist="63500" dir="2700000" algn="tl" rotWithShape="0">
              <a:prstClr val="black">
                <a:alpha val="75000"/>
              </a:prstClr>
            </a:outerShdw>
          </a:effectLst>
          <a:latin typeface="+mj-lt"/>
          <a:ea typeface="+mj-ea"/>
          <a:cs typeface="+mj-cs"/>
        </a:defRPr>
      </a:lvl1pPr>
    </p:titleStyle>
    <p:bodyStyle>
      <a:lvl1pPr marL="403225" indent="-403225" algn="l" defTabSz="914400" rtl="0" eaLnBrk="1" latinLnBrk="0" hangingPunct="1">
        <a:spcBef>
          <a:spcPts val="2000"/>
        </a:spcBef>
        <a:buFontTx/>
        <a:buBlip>
          <a:blip r:embed="rId15"/>
        </a:buBlip>
        <a:defRPr sz="2400" b="1" kern="1200">
          <a:solidFill>
            <a:schemeClr val="tx1"/>
          </a:solidFill>
          <a:effectLst>
            <a:outerShdw blurRad="101600" dist="63500" dir="2700000" algn="tl" rotWithShape="0">
              <a:prstClr val="black">
                <a:alpha val="75000"/>
              </a:prstClr>
            </a:outerShdw>
          </a:effectLst>
          <a:latin typeface="+mn-lt"/>
          <a:ea typeface="+mn-ea"/>
          <a:cs typeface="+mn-cs"/>
        </a:defRPr>
      </a:lvl1pPr>
      <a:lvl2pPr marL="806450" indent="-403225" algn="l" defTabSz="914400" rtl="0" eaLnBrk="1" latinLnBrk="0" hangingPunct="1">
        <a:spcBef>
          <a:spcPts val="600"/>
        </a:spcBef>
        <a:buFontTx/>
        <a:buBlip>
          <a:blip r:embed="rId15"/>
        </a:buBlip>
        <a:defRPr sz="2200" b="1" kern="1200">
          <a:solidFill>
            <a:schemeClr val="tx1"/>
          </a:solidFill>
          <a:effectLst>
            <a:outerShdw blurRad="101600" dist="63500" dir="2700000" algn="tl" rotWithShape="0">
              <a:prstClr val="black">
                <a:alpha val="75000"/>
              </a:prstClr>
            </a:outerShdw>
          </a:effectLst>
          <a:latin typeface="+mn-lt"/>
          <a:ea typeface="+mn-ea"/>
          <a:cs typeface="+mn-cs"/>
        </a:defRPr>
      </a:lvl2pPr>
      <a:lvl3pPr marL="1143000" indent="-336550" algn="l" defTabSz="914400" rtl="0" eaLnBrk="1" latinLnBrk="0" hangingPunct="1">
        <a:spcBef>
          <a:spcPts val="600"/>
        </a:spcBef>
        <a:buFontTx/>
        <a:buBlip>
          <a:blip r:embed="rId15"/>
        </a:buBlip>
        <a:defRPr sz="2000" b="1" kern="1200">
          <a:solidFill>
            <a:schemeClr val="tx1"/>
          </a:solidFill>
          <a:effectLst>
            <a:outerShdw blurRad="101600" dist="63500" dir="2700000" algn="tl" rotWithShape="0">
              <a:prstClr val="black">
                <a:alpha val="75000"/>
              </a:prstClr>
            </a:outerShdw>
          </a:effectLst>
          <a:latin typeface="+mn-lt"/>
          <a:ea typeface="+mn-ea"/>
          <a:cs typeface="+mn-cs"/>
        </a:defRPr>
      </a:lvl3pPr>
      <a:lvl4pPr marL="1492250" indent="-349250" algn="l" defTabSz="914400" rtl="0" eaLnBrk="1" latinLnBrk="0" hangingPunct="1">
        <a:spcBef>
          <a:spcPts val="600"/>
        </a:spcBef>
        <a:buFontTx/>
        <a:buBlip>
          <a:blip r:embed="rId15"/>
        </a:buBlip>
        <a:defRPr sz="1800" b="1" kern="1200">
          <a:solidFill>
            <a:schemeClr val="tx1"/>
          </a:solidFill>
          <a:effectLst>
            <a:outerShdw blurRad="101600" dist="63500" dir="2700000" algn="tl" rotWithShape="0">
              <a:prstClr val="black">
                <a:alpha val="75000"/>
              </a:prstClr>
            </a:outerShdw>
          </a:effectLst>
          <a:latin typeface="+mn-lt"/>
          <a:ea typeface="+mn-ea"/>
          <a:cs typeface="+mn-cs"/>
        </a:defRPr>
      </a:lvl4pPr>
      <a:lvl5pPr marL="1828800" indent="-336550" algn="l" defTabSz="914400" rtl="0" eaLnBrk="1" latinLnBrk="0" hangingPunct="1">
        <a:spcBef>
          <a:spcPts val="600"/>
        </a:spcBef>
        <a:buFontTx/>
        <a:buBlip>
          <a:blip r:embed="rId15"/>
        </a:buBlip>
        <a:defRPr sz="1800" b="1" kern="1200">
          <a:solidFill>
            <a:schemeClr val="tx1"/>
          </a:solidFill>
          <a:effectLst>
            <a:outerShdw blurRad="101600" dist="63500" dir="2700000" algn="tl" rotWithShape="0">
              <a:prstClr val="black">
                <a:alpha val="75000"/>
              </a:prstClr>
            </a:outerShdw>
          </a:effectLst>
          <a:latin typeface="+mn-lt"/>
          <a:ea typeface="+mn-ea"/>
          <a:cs typeface="+mn-cs"/>
        </a:defRPr>
      </a:lvl5pPr>
      <a:lvl6pPr marL="2173288" indent="-344488" algn="l" defTabSz="914400" rtl="0" eaLnBrk="1" latinLnBrk="0" hangingPunct="1">
        <a:spcBef>
          <a:spcPct val="20000"/>
        </a:spcBef>
        <a:buFontTx/>
        <a:buBlip>
          <a:blip r:embed="rId15"/>
        </a:buBlip>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6pPr>
      <a:lvl7pPr marL="2516188" indent="-344488" algn="l" defTabSz="914400" rtl="0" eaLnBrk="1" latinLnBrk="0" hangingPunct="1">
        <a:spcBef>
          <a:spcPct val="20000"/>
        </a:spcBef>
        <a:buFontTx/>
        <a:buBlip>
          <a:blip r:embed="rId15"/>
        </a:buBlip>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7pPr>
      <a:lvl8pPr marL="2860675" indent="-344488" algn="l" defTabSz="914400" rtl="0" eaLnBrk="1" latinLnBrk="0" hangingPunct="1">
        <a:spcBef>
          <a:spcPct val="20000"/>
        </a:spcBef>
        <a:buFontTx/>
        <a:buBlip>
          <a:blip r:embed="rId15"/>
        </a:buBlip>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8pPr>
      <a:lvl9pPr marL="3205163" indent="-344488" algn="l" defTabSz="914400" rtl="0" eaLnBrk="1" latinLnBrk="0" hangingPunct="1">
        <a:spcBef>
          <a:spcPct val="20000"/>
        </a:spcBef>
        <a:buFontTx/>
        <a:buBlip>
          <a:blip r:embed="rId15"/>
        </a:buBlip>
        <a:defRPr lang="en-US" sz="1800" b="1" kern="1200" dirty="0">
          <a:solidFill>
            <a:schemeClr val="tx1"/>
          </a:solidFill>
          <a:effectLst>
            <a:outerShdw blurRad="101600" dist="63500" dir="2700000" algn="tl" rotWithShape="0">
              <a:prstClr val="black">
                <a:alpha val="75000"/>
              </a:prstClr>
            </a:outerShdw>
          </a:effectLst>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iucnredlist.org/"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video.pbs.org/video/1117923308/"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37.xml.rels><?xml version="1.0" encoding="UTF-8" standalone="yes"?>
<Relationships xmlns="http://schemas.openxmlformats.org/package/2006/relationships"><Relationship Id="rId3" Type="http://schemas.openxmlformats.org/officeDocument/2006/relationships/hyperlink" Target="http://www.youtube.com/watch?v=YqUdcW_uNMo" TargetMode="External"/><Relationship Id="rId4" Type="http://schemas.openxmlformats.org/officeDocument/2006/relationships/image" Target="../media/image18.jpeg"/><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5" Type="http://schemas.openxmlformats.org/officeDocument/2006/relationships/image" Target="../media/image23.png"/><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3/27</a:t>
            </a:r>
            <a:endParaRPr lang="en-US" dirty="0"/>
          </a:p>
        </p:txBody>
      </p:sp>
      <p:sp>
        <p:nvSpPr>
          <p:cNvPr id="3" name="Content Placeholder 2"/>
          <p:cNvSpPr>
            <a:spLocks noGrp="1"/>
          </p:cNvSpPr>
          <p:nvPr>
            <p:ph idx="1"/>
          </p:nvPr>
        </p:nvSpPr>
        <p:spPr/>
        <p:txBody>
          <a:bodyPr/>
          <a:lstStyle/>
          <a:p>
            <a:r>
              <a:rPr lang="en-US" dirty="0" smtClean="0"/>
              <a:t>What group of organisms makes up the largest group on earth?</a:t>
            </a:r>
          </a:p>
          <a:p>
            <a:r>
              <a:rPr lang="en-US" dirty="0" smtClean="0"/>
              <a:t>Today:</a:t>
            </a:r>
          </a:p>
          <a:p>
            <a:pPr lvl="1"/>
            <a:r>
              <a:rPr lang="en-US" dirty="0" smtClean="0"/>
              <a:t>Start conservation biology / biodiversity</a:t>
            </a:r>
            <a:endParaRPr lang="en-US" dirty="0"/>
          </a:p>
        </p:txBody>
      </p:sp>
    </p:spTree>
    <p:extLst>
      <p:ext uri="{BB962C8B-B14F-4D97-AF65-F5344CB8AC3E}">
        <p14:creationId xmlns:p14="http://schemas.microsoft.com/office/powerpoint/2010/main" val="3581894017"/>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107577"/>
            <a:ext cx="9066214" cy="789890"/>
          </a:xfrm>
        </p:spPr>
        <p:txBody>
          <a:bodyPr/>
          <a:lstStyle/>
          <a:p>
            <a:pPr eaLnBrk="1" hangingPunct="1">
              <a:defRPr/>
            </a:pPr>
            <a:r>
              <a:rPr lang="en-US" sz="3500" dirty="0" smtClean="0">
                <a:cs typeface="+mj-cs"/>
              </a:rPr>
              <a:t>Latitudinal gradient has many causes</a:t>
            </a:r>
          </a:p>
        </p:txBody>
      </p:sp>
      <p:sp>
        <p:nvSpPr>
          <p:cNvPr id="3" name="Content Placeholder 2"/>
          <p:cNvSpPr>
            <a:spLocks noGrp="1"/>
          </p:cNvSpPr>
          <p:nvPr>
            <p:ph idx="1"/>
          </p:nvPr>
        </p:nvSpPr>
        <p:spPr/>
        <p:txBody>
          <a:bodyPr/>
          <a:lstStyle/>
          <a:p>
            <a:pPr eaLnBrk="1" hangingPunct="1">
              <a:defRPr/>
            </a:pPr>
            <a:endParaRPr lang="en-US" smtClean="0">
              <a:cs typeface="+mn-cs"/>
            </a:endParaRPr>
          </a:p>
        </p:txBody>
      </p:sp>
      <p:pic>
        <p:nvPicPr>
          <p:cNvPr id="19459" name="Picture 5" descr="11_0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1185333"/>
            <a:ext cx="9066213" cy="5456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43518190"/>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3/28 </a:t>
            </a:r>
            <a:r>
              <a:rPr lang="en-US" dirty="0" err="1" smtClean="0"/>
              <a:t>aTB</a:t>
            </a:r>
            <a:endParaRPr lang="en-US" dirty="0"/>
          </a:p>
        </p:txBody>
      </p:sp>
      <p:sp>
        <p:nvSpPr>
          <p:cNvPr id="3" name="Content Placeholder 2"/>
          <p:cNvSpPr>
            <a:spLocks noGrp="1"/>
          </p:cNvSpPr>
          <p:nvPr>
            <p:ph idx="1"/>
          </p:nvPr>
        </p:nvSpPr>
        <p:spPr/>
        <p:txBody>
          <a:bodyPr/>
          <a:lstStyle/>
          <a:p>
            <a:r>
              <a:rPr lang="en-US" dirty="0" smtClean="0"/>
              <a:t>What is extirpation?</a:t>
            </a:r>
          </a:p>
          <a:p>
            <a:r>
              <a:rPr lang="en-US" dirty="0" smtClean="0"/>
              <a:t>Today:</a:t>
            </a:r>
          </a:p>
          <a:p>
            <a:pPr lvl="1"/>
            <a:r>
              <a:rPr lang="en-US" dirty="0" smtClean="0"/>
              <a:t>Continue with extinction</a:t>
            </a:r>
          </a:p>
          <a:p>
            <a:pPr lvl="1"/>
            <a:r>
              <a:rPr lang="en-US" dirty="0" smtClean="0"/>
              <a:t>Turn in your labs</a:t>
            </a:r>
            <a:endParaRPr lang="en-US" dirty="0"/>
          </a:p>
        </p:txBody>
      </p:sp>
    </p:spTree>
    <p:extLst>
      <p:ext uri="{BB962C8B-B14F-4D97-AF65-F5344CB8AC3E}">
        <p14:creationId xmlns:p14="http://schemas.microsoft.com/office/powerpoint/2010/main" val="619721962"/>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457200" y="304800"/>
            <a:ext cx="7924800" cy="1073150"/>
          </a:xfrm>
        </p:spPr>
        <p:txBody>
          <a:bodyPr/>
          <a:lstStyle/>
          <a:p>
            <a:pPr eaLnBrk="1" hangingPunct="1">
              <a:defRPr/>
            </a:pPr>
            <a:r>
              <a:rPr lang="en-US" sz="3500" dirty="0" smtClean="0">
                <a:cs typeface="+mj-cs"/>
              </a:rPr>
              <a:t>Biodiversity losses and species extinction</a:t>
            </a:r>
          </a:p>
        </p:txBody>
      </p:sp>
      <p:sp>
        <p:nvSpPr>
          <p:cNvPr id="48131" name="Rectangle 3"/>
          <p:cNvSpPr>
            <a:spLocks noGrp="1" noChangeArrowheads="1"/>
          </p:cNvSpPr>
          <p:nvPr>
            <p:ph type="body" idx="1"/>
          </p:nvPr>
        </p:nvSpPr>
        <p:spPr>
          <a:xfrm>
            <a:off x="192088" y="1846263"/>
            <a:ext cx="8788400" cy="3502025"/>
          </a:xfrm>
        </p:spPr>
        <p:txBody>
          <a:bodyPr/>
          <a:lstStyle/>
          <a:p>
            <a:pPr eaLnBrk="1" hangingPunct="1">
              <a:defRPr/>
            </a:pPr>
            <a:r>
              <a:rPr lang="en-US" b="1" u="sng" dirty="0" smtClean="0">
                <a:cs typeface="+mn-cs"/>
              </a:rPr>
              <a:t>Extinction</a:t>
            </a:r>
            <a:r>
              <a:rPr lang="en-US" dirty="0" smtClean="0">
                <a:cs typeface="+mn-cs"/>
              </a:rPr>
              <a:t> = </a:t>
            </a:r>
          </a:p>
          <a:p>
            <a:pPr lvl="1" eaLnBrk="1" hangingPunct="1">
              <a:defRPr/>
            </a:pPr>
            <a:r>
              <a:rPr lang="en-US" dirty="0" smtClean="0"/>
              <a:t>occurs when the last member of a species dies and the species ceases to exist</a:t>
            </a:r>
          </a:p>
          <a:p>
            <a:pPr eaLnBrk="1" hangingPunct="1">
              <a:defRPr/>
            </a:pPr>
            <a:r>
              <a:rPr lang="en-US" b="1" u="sng" dirty="0" smtClean="0">
                <a:cs typeface="+mn-cs"/>
              </a:rPr>
              <a:t>Extirpation</a:t>
            </a:r>
            <a:r>
              <a:rPr lang="en-US" u="sng" dirty="0" smtClean="0">
                <a:cs typeface="+mn-cs"/>
              </a:rPr>
              <a:t> </a:t>
            </a:r>
            <a:r>
              <a:rPr lang="en-US" dirty="0" smtClean="0">
                <a:cs typeface="+mn-cs"/>
              </a:rPr>
              <a:t>=</a:t>
            </a:r>
          </a:p>
          <a:p>
            <a:pPr lvl="1" eaLnBrk="1" hangingPunct="1">
              <a:defRPr/>
            </a:pPr>
            <a:r>
              <a:rPr lang="en-US" dirty="0" smtClean="0"/>
              <a:t> the disappearance of a particular population from a given area, but not the entire species globally</a:t>
            </a:r>
          </a:p>
          <a:p>
            <a:pPr lvl="1" eaLnBrk="1" hangingPunct="1">
              <a:defRPr/>
            </a:pPr>
            <a:r>
              <a:rPr lang="en-US" dirty="0" smtClean="0"/>
              <a:t>Can lead to extinction</a:t>
            </a:r>
          </a:p>
        </p:txBody>
      </p:sp>
    </p:spTree>
    <p:extLst>
      <p:ext uri="{BB962C8B-B14F-4D97-AF65-F5344CB8AC3E}">
        <p14:creationId xmlns:p14="http://schemas.microsoft.com/office/powerpoint/2010/main" val="424098192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8131">
                                            <p:txEl>
                                              <p:pRg st="0" end="0"/>
                                            </p:txEl>
                                          </p:spTgt>
                                        </p:tgtEl>
                                        <p:attrNameLst>
                                          <p:attrName>style.visibility</p:attrName>
                                        </p:attrNameLst>
                                      </p:cBhvr>
                                      <p:to>
                                        <p:strVal val="visible"/>
                                      </p:to>
                                    </p:set>
                                    <p:anim calcmode="lin" valueType="num">
                                      <p:cBhvr additive="base">
                                        <p:cTn id="7" dur="500" fill="hold"/>
                                        <p:tgtEl>
                                          <p:spTgt spid="4813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813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8131">
                                            <p:txEl>
                                              <p:pRg st="1" end="1"/>
                                            </p:txEl>
                                          </p:spTgt>
                                        </p:tgtEl>
                                        <p:attrNameLst>
                                          <p:attrName>style.visibility</p:attrName>
                                        </p:attrNameLst>
                                      </p:cBhvr>
                                      <p:to>
                                        <p:strVal val="visible"/>
                                      </p:to>
                                    </p:set>
                                    <p:anim calcmode="lin" valueType="num">
                                      <p:cBhvr additive="base">
                                        <p:cTn id="13" dur="500" fill="hold"/>
                                        <p:tgtEl>
                                          <p:spTgt spid="4813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813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8131">
                                            <p:txEl>
                                              <p:pRg st="2" end="2"/>
                                            </p:txEl>
                                          </p:spTgt>
                                        </p:tgtEl>
                                        <p:attrNameLst>
                                          <p:attrName>style.visibility</p:attrName>
                                        </p:attrNameLst>
                                      </p:cBhvr>
                                      <p:to>
                                        <p:strVal val="visible"/>
                                      </p:to>
                                    </p:set>
                                    <p:anim calcmode="lin" valueType="num">
                                      <p:cBhvr additive="base">
                                        <p:cTn id="19" dur="500" fill="hold"/>
                                        <p:tgtEl>
                                          <p:spTgt spid="4813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813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8131">
                                            <p:txEl>
                                              <p:pRg st="3" end="3"/>
                                            </p:txEl>
                                          </p:spTgt>
                                        </p:tgtEl>
                                        <p:attrNameLst>
                                          <p:attrName>style.visibility</p:attrName>
                                        </p:attrNameLst>
                                      </p:cBhvr>
                                      <p:to>
                                        <p:strVal val="visible"/>
                                      </p:to>
                                    </p:set>
                                    <p:anim calcmode="lin" valueType="num">
                                      <p:cBhvr additive="base">
                                        <p:cTn id="25" dur="500" fill="hold"/>
                                        <p:tgtEl>
                                          <p:spTgt spid="4813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813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8131">
                                            <p:txEl>
                                              <p:pRg st="4" end="4"/>
                                            </p:txEl>
                                          </p:spTgt>
                                        </p:tgtEl>
                                        <p:attrNameLst>
                                          <p:attrName>style.visibility</p:attrName>
                                        </p:attrNameLst>
                                      </p:cBhvr>
                                      <p:to>
                                        <p:strVal val="visible"/>
                                      </p:to>
                                    </p:set>
                                    <p:anim calcmode="lin" valueType="num">
                                      <p:cBhvr additive="base">
                                        <p:cTn id="31" dur="500" fill="hold"/>
                                        <p:tgtEl>
                                          <p:spTgt spid="48131">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813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855133" y="304800"/>
            <a:ext cx="7772400" cy="536575"/>
          </a:xfrm>
        </p:spPr>
        <p:txBody>
          <a:bodyPr/>
          <a:lstStyle/>
          <a:p>
            <a:pPr eaLnBrk="1" hangingPunct="1">
              <a:defRPr/>
            </a:pPr>
            <a:r>
              <a:rPr lang="en-US" sz="3500" dirty="0" smtClean="0">
                <a:cs typeface="+mj-cs"/>
              </a:rPr>
              <a:t>Extinction is a natural process</a:t>
            </a:r>
          </a:p>
        </p:txBody>
      </p:sp>
      <p:sp>
        <p:nvSpPr>
          <p:cNvPr id="49155" name="Rectangle 3"/>
          <p:cNvSpPr>
            <a:spLocks noGrp="1" noChangeArrowheads="1"/>
          </p:cNvSpPr>
          <p:nvPr>
            <p:ph type="body" idx="1"/>
          </p:nvPr>
        </p:nvSpPr>
        <p:spPr>
          <a:xfrm>
            <a:off x="457200" y="1214438"/>
            <a:ext cx="8458200" cy="5572125"/>
          </a:xfrm>
        </p:spPr>
        <p:txBody>
          <a:bodyPr>
            <a:normAutofit/>
          </a:bodyPr>
          <a:lstStyle/>
          <a:p>
            <a:pPr eaLnBrk="1" hangingPunct="1">
              <a:defRPr/>
            </a:pPr>
            <a:r>
              <a:rPr lang="en-US" sz="2800" dirty="0" smtClean="0"/>
              <a:t>What % of species all ever to live are extinct?</a:t>
            </a:r>
          </a:p>
          <a:p>
            <a:pPr lvl="1" eaLnBrk="1" hangingPunct="1">
              <a:defRPr/>
            </a:pPr>
            <a:r>
              <a:rPr lang="en-US" sz="2800" dirty="0" smtClean="0"/>
              <a:t>Paleontologists estimate 99%</a:t>
            </a:r>
          </a:p>
          <a:p>
            <a:pPr eaLnBrk="1" hangingPunct="1">
              <a:defRPr/>
            </a:pPr>
            <a:r>
              <a:rPr lang="en-US" sz="2800" u="sng" dirty="0" smtClean="0"/>
              <a:t>Background rate of extinction </a:t>
            </a:r>
            <a:r>
              <a:rPr lang="en-US" sz="2800" dirty="0" smtClean="0"/>
              <a:t>= </a:t>
            </a:r>
          </a:p>
          <a:p>
            <a:pPr lvl="1" eaLnBrk="1" hangingPunct="1">
              <a:defRPr/>
            </a:pPr>
            <a:r>
              <a:rPr lang="en-US" sz="2800" dirty="0" smtClean="0"/>
              <a:t>natural extinctions for a variety of reasons</a:t>
            </a:r>
          </a:p>
          <a:p>
            <a:pPr lvl="2" eaLnBrk="1" hangingPunct="1">
              <a:defRPr/>
            </a:pPr>
            <a:r>
              <a:rPr lang="en-US" sz="2800" dirty="0" smtClean="0"/>
              <a:t>1 extinction per 1 to 10 million species for mammals and marine species</a:t>
            </a:r>
          </a:p>
          <a:p>
            <a:pPr lvl="2" eaLnBrk="1" hangingPunct="1">
              <a:defRPr/>
            </a:pPr>
            <a:r>
              <a:rPr lang="en-US" sz="2800" dirty="0" smtClean="0"/>
              <a:t>1 species out of 1,000 mammal and marine species would go extinct every 1,000 to 10,000 years</a:t>
            </a:r>
          </a:p>
          <a:p>
            <a:pPr eaLnBrk="1" hangingPunct="1">
              <a:defRPr/>
            </a:pPr>
            <a:endParaRPr lang="en-US" dirty="0" smtClean="0">
              <a:cs typeface="+mn-cs"/>
            </a:endParaRPr>
          </a:p>
          <a:p>
            <a:pPr eaLnBrk="1" hangingPunct="1">
              <a:defRPr/>
            </a:pPr>
            <a:endParaRPr lang="en-US" dirty="0" smtClean="0">
              <a:cs typeface="+mn-cs"/>
            </a:endParaRPr>
          </a:p>
        </p:txBody>
      </p:sp>
      <p:sp>
        <p:nvSpPr>
          <p:cNvPr id="5" name="Rectangle 4"/>
          <p:cNvSpPr>
            <a:spLocks noChangeArrowheads="1"/>
          </p:cNvSpPr>
          <p:nvPr/>
        </p:nvSpPr>
        <p:spPr bwMode="auto">
          <a:xfrm>
            <a:off x="685800" y="1752600"/>
            <a:ext cx="7467600" cy="635000"/>
          </a:xfrm>
          <a:prstGeom prst="rect">
            <a:avLst/>
          </a:prstGeom>
          <a:solidFill>
            <a:schemeClr val="bg1"/>
          </a:solidFill>
          <a:ln w="9525">
            <a:solidFill>
              <a:schemeClr val="tx1"/>
            </a:solidFill>
            <a:round/>
            <a:headEnd/>
            <a:tailEnd/>
          </a:ln>
        </p:spPr>
        <p:txBody>
          <a:bodyPr/>
          <a:lstStyle/>
          <a:p>
            <a:endParaRPr lang="en-US" sz="2400">
              <a:solidFill>
                <a:srgbClr val="000000"/>
              </a:solidFill>
            </a:endParaRPr>
          </a:p>
        </p:txBody>
      </p:sp>
    </p:spTree>
    <p:extLst>
      <p:ext uri="{BB962C8B-B14F-4D97-AF65-F5344CB8AC3E}">
        <p14:creationId xmlns:p14="http://schemas.microsoft.com/office/powerpoint/2010/main" val="267076656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915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915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xit" presetSubtype="10" fill="hold" grpId="0" nodeType="clickEffect">
                                  <p:stCondLst>
                                    <p:cond delay="0"/>
                                  </p:stCondLst>
                                  <p:childTnLst>
                                    <p:animEffect transition="out" filter="blinds(horizontal)">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1" presetClass="entr" presetSubtype="0" fill="hold" nodeType="clickEffect">
                                  <p:stCondLst>
                                    <p:cond delay="0"/>
                                  </p:stCondLst>
                                  <p:childTnLst>
                                    <p:set>
                                      <p:cBhvr>
                                        <p:cTn id="19" dur="1" fill="hold">
                                          <p:stCondLst>
                                            <p:cond delay="0"/>
                                          </p:stCondLst>
                                        </p:cTn>
                                        <p:tgtEl>
                                          <p:spTgt spid="49155">
                                            <p:txEl>
                                              <p:pRg st="2" end="2"/>
                                            </p:txEl>
                                          </p:spTgt>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withGroup">
                            <p:stCondLst>
                              <p:cond delay="0"/>
                            </p:stCondLst>
                            <p:childTnLst>
                              <p:par>
                                <p:cTn id="22" presetID="1" presetClass="entr" presetSubtype="0" fill="hold" nodeType="clickEffect">
                                  <p:stCondLst>
                                    <p:cond delay="0"/>
                                  </p:stCondLst>
                                  <p:childTnLst>
                                    <p:set>
                                      <p:cBhvr>
                                        <p:cTn id="23" dur="1" fill="hold">
                                          <p:stCondLst>
                                            <p:cond delay="0"/>
                                          </p:stCondLst>
                                        </p:cTn>
                                        <p:tgtEl>
                                          <p:spTgt spid="49155">
                                            <p:txEl>
                                              <p:pRg st="3" end="3"/>
                                            </p:txEl>
                                          </p:spTgt>
                                        </p:tgtEl>
                                        <p:attrNameLst>
                                          <p:attrName>style.visibility</p:attrName>
                                        </p:attrNameLst>
                                      </p:cBhvr>
                                      <p:to>
                                        <p:strVal val="visible"/>
                                      </p:to>
                                    </p:set>
                                  </p:childTnLst>
                                </p:cTn>
                              </p:par>
                            </p:childTnLst>
                          </p:cTn>
                        </p:par>
                      </p:childTnLst>
                    </p:cTn>
                  </p:par>
                  <p:par>
                    <p:cTn id="24" fill="hold" nodeType="clickPar">
                      <p:stCondLst>
                        <p:cond delay="indefinite"/>
                      </p:stCondLst>
                      <p:childTnLst>
                        <p:par>
                          <p:cTn id="25" fill="hold" nodeType="withGroup">
                            <p:stCondLst>
                              <p:cond delay="0"/>
                            </p:stCondLst>
                            <p:childTnLst>
                              <p:par>
                                <p:cTn id="26" presetID="1" presetClass="entr" presetSubtype="0" fill="hold" nodeType="clickEffect">
                                  <p:stCondLst>
                                    <p:cond delay="0"/>
                                  </p:stCondLst>
                                  <p:childTnLst>
                                    <p:set>
                                      <p:cBhvr>
                                        <p:cTn id="27" dur="1" fill="hold">
                                          <p:stCondLst>
                                            <p:cond delay="0"/>
                                          </p:stCondLst>
                                        </p:cTn>
                                        <p:tgtEl>
                                          <p:spTgt spid="49155">
                                            <p:txEl>
                                              <p:pRg st="4" end="4"/>
                                            </p:txEl>
                                          </p:spTgt>
                                        </p:tgtEl>
                                        <p:attrNameLst>
                                          <p:attrName>style.visibility</p:attrName>
                                        </p:attrNameLst>
                                      </p:cBhvr>
                                      <p:to>
                                        <p:strVal val="visible"/>
                                      </p:to>
                                    </p:set>
                                  </p:childTnLst>
                                </p:cTn>
                              </p:par>
                            </p:childTnLst>
                          </p:cTn>
                        </p:par>
                      </p:childTnLst>
                    </p:cTn>
                  </p:par>
                  <p:par>
                    <p:cTn id="28" fill="hold" nodeType="clickPar">
                      <p:stCondLst>
                        <p:cond delay="indefinite"/>
                      </p:stCondLst>
                      <p:childTnLst>
                        <p:par>
                          <p:cTn id="29" fill="hold" nodeType="withGroup">
                            <p:stCondLst>
                              <p:cond delay="0"/>
                            </p:stCondLst>
                            <p:childTnLst>
                              <p:par>
                                <p:cTn id="30" presetID="1" presetClass="entr" presetSubtype="0" fill="hold" nodeType="clickEffect">
                                  <p:stCondLst>
                                    <p:cond delay="0"/>
                                  </p:stCondLst>
                                  <p:childTnLst>
                                    <p:set>
                                      <p:cBhvr>
                                        <p:cTn id="31" dur="1" fill="hold">
                                          <p:stCondLst>
                                            <p:cond delay="0"/>
                                          </p:stCondLst>
                                        </p:cTn>
                                        <p:tgtEl>
                                          <p:spTgt spid="4915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xfrm>
            <a:off x="-152400" y="12699"/>
            <a:ext cx="8864600" cy="949325"/>
          </a:xfrm>
        </p:spPr>
        <p:txBody>
          <a:bodyPr/>
          <a:lstStyle/>
          <a:p>
            <a:pPr eaLnBrk="1" hangingPunct="1">
              <a:defRPr/>
            </a:pPr>
            <a:r>
              <a:rPr lang="en-US" sz="3500" dirty="0" smtClean="0">
                <a:cs typeface="+mj-cs"/>
              </a:rPr>
              <a:t>Earth has experienced five mass extinctions</a:t>
            </a:r>
          </a:p>
        </p:txBody>
      </p:sp>
      <p:sp>
        <p:nvSpPr>
          <p:cNvPr id="63491" name="Rectangle 3"/>
          <p:cNvSpPr>
            <a:spLocks noGrp="1" noChangeArrowheads="1"/>
          </p:cNvSpPr>
          <p:nvPr>
            <p:ph type="body" idx="1"/>
          </p:nvPr>
        </p:nvSpPr>
        <p:spPr>
          <a:xfrm>
            <a:off x="304800" y="962025"/>
            <a:ext cx="8153400" cy="1552576"/>
          </a:xfrm>
        </p:spPr>
        <p:txBody>
          <a:bodyPr>
            <a:normAutofit fontScale="92500" lnSpcReduction="10000"/>
          </a:bodyPr>
          <a:lstStyle/>
          <a:p>
            <a:pPr eaLnBrk="1" hangingPunct="1">
              <a:defRPr/>
            </a:pPr>
            <a:r>
              <a:rPr lang="en-US" sz="2400" dirty="0" smtClean="0">
                <a:cs typeface="+mn-cs"/>
              </a:rPr>
              <a:t>In the past 440 million years, mass extinctions have eliminated at least 50% of all species</a:t>
            </a:r>
          </a:p>
          <a:p>
            <a:pPr eaLnBrk="1" hangingPunct="1">
              <a:defRPr/>
            </a:pPr>
            <a:r>
              <a:rPr lang="en-US" sz="2400" dirty="0" smtClean="0">
                <a:cs typeface="+mn-cs"/>
              </a:rPr>
              <a:t>After every mass extinction the biodiversity returned to or exceeded its original state</a:t>
            </a:r>
          </a:p>
        </p:txBody>
      </p:sp>
      <p:pic>
        <p:nvPicPr>
          <p:cNvPr id="22531" name="Picture 5" descr="11_0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3" y="2514600"/>
            <a:ext cx="6765925" cy="435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2" name="TextBox 1"/>
          <p:cNvSpPr txBox="1">
            <a:spLocks noChangeArrowheads="1"/>
          </p:cNvSpPr>
          <p:nvPr/>
        </p:nvSpPr>
        <p:spPr bwMode="auto">
          <a:xfrm>
            <a:off x="7315200" y="3101975"/>
            <a:ext cx="19224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chemeClr val="tx1"/>
                </a:solidFill>
                <a:latin typeface="Times New Roman" charset="0"/>
                <a:ea typeface="ＭＳ Ｐゴシック" charset="0"/>
                <a:cs typeface="ＭＳ Ｐゴシック" charset="0"/>
              </a:defRPr>
            </a:lvl1pPr>
            <a:lvl2pPr marL="742950" indent="-285750">
              <a:defRPr sz="2800">
                <a:solidFill>
                  <a:schemeClr val="tx1"/>
                </a:solidFill>
                <a:latin typeface="Times New Roman" charset="0"/>
                <a:ea typeface="ＭＳ Ｐゴシック" charset="0"/>
                <a:cs typeface="ＭＳ Ｐゴシック" charset="0"/>
              </a:defRPr>
            </a:lvl2pPr>
            <a:lvl3pPr marL="1143000" indent="-228600">
              <a:defRPr sz="2800">
                <a:solidFill>
                  <a:schemeClr val="tx1"/>
                </a:solidFill>
                <a:latin typeface="Times New Roman" charset="0"/>
                <a:ea typeface="ＭＳ Ｐゴシック" charset="0"/>
                <a:cs typeface="ＭＳ Ｐゴシック" charset="0"/>
              </a:defRPr>
            </a:lvl3pPr>
            <a:lvl4pPr marL="1600200" indent="-228600">
              <a:defRPr sz="2800">
                <a:solidFill>
                  <a:schemeClr val="tx1"/>
                </a:solidFill>
                <a:latin typeface="Times New Roman" charset="0"/>
                <a:ea typeface="ＭＳ Ｐゴシック" charset="0"/>
                <a:cs typeface="ＭＳ Ｐゴシック" charset="0"/>
              </a:defRPr>
            </a:lvl4pPr>
            <a:lvl5pPr marL="2057400" indent="-228600">
              <a:defRPr sz="2800">
                <a:solidFill>
                  <a:schemeClr val="tx1"/>
                </a:solidFill>
                <a:latin typeface="Times New Roman" charset="0"/>
                <a:ea typeface="ＭＳ Ｐゴシック" charset="0"/>
                <a:cs typeface="ＭＳ Ｐゴシック" charset="0"/>
              </a:defRPr>
            </a:lvl5pPr>
            <a:lvl6pPr marL="2514600" indent="-228600" eaLnBrk="0" fontAlgn="base" hangingPunct="0">
              <a:spcBef>
                <a:spcPct val="0"/>
              </a:spcBef>
              <a:spcAft>
                <a:spcPct val="0"/>
              </a:spcAft>
              <a:defRPr sz="2800">
                <a:solidFill>
                  <a:schemeClr val="tx1"/>
                </a:solidFill>
                <a:latin typeface="Times New Roman" charset="0"/>
                <a:ea typeface="ＭＳ Ｐゴシック" charset="0"/>
                <a:cs typeface="ＭＳ Ｐゴシック" charset="0"/>
              </a:defRPr>
            </a:lvl6pPr>
            <a:lvl7pPr marL="2971800" indent="-228600" eaLnBrk="0" fontAlgn="base" hangingPunct="0">
              <a:spcBef>
                <a:spcPct val="0"/>
              </a:spcBef>
              <a:spcAft>
                <a:spcPct val="0"/>
              </a:spcAft>
              <a:defRPr sz="2800">
                <a:solidFill>
                  <a:schemeClr val="tx1"/>
                </a:solidFill>
                <a:latin typeface="Times New Roman" charset="0"/>
                <a:ea typeface="ＭＳ Ｐゴシック" charset="0"/>
                <a:cs typeface="ＭＳ Ｐゴシック" charset="0"/>
              </a:defRPr>
            </a:lvl7pPr>
            <a:lvl8pPr marL="3429000" indent="-228600" eaLnBrk="0" fontAlgn="base" hangingPunct="0">
              <a:spcBef>
                <a:spcPct val="0"/>
              </a:spcBef>
              <a:spcAft>
                <a:spcPct val="0"/>
              </a:spcAft>
              <a:defRPr sz="2800">
                <a:solidFill>
                  <a:schemeClr val="tx1"/>
                </a:solidFill>
                <a:latin typeface="Times New Roman" charset="0"/>
                <a:ea typeface="ＭＳ Ｐゴシック" charset="0"/>
                <a:cs typeface="ＭＳ Ｐゴシック" charset="0"/>
              </a:defRPr>
            </a:lvl8pPr>
            <a:lvl9pPr marL="3886200" indent="-228600" eaLnBrk="0" fontAlgn="base" hangingPunct="0">
              <a:spcBef>
                <a:spcPct val="0"/>
              </a:spcBef>
              <a:spcAft>
                <a:spcPct val="0"/>
              </a:spcAft>
              <a:defRPr sz="2800">
                <a:solidFill>
                  <a:schemeClr val="tx1"/>
                </a:solidFill>
                <a:latin typeface="Times New Roman" charset="0"/>
                <a:ea typeface="ＭＳ Ｐゴシック" charset="0"/>
                <a:cs typeface="ＭＳ Ｐゴシック" charset="0"/>
              </a:defRPr>
            </a:lvl9pPr>
          </a:lstStyle>
          <a:p>
            <a:r>
              <a:rPr lang="en-US" sz="2000"/>
              <a:t>Asteroid?</a:t>
            </a:r>
          </a:p>
          <a:p>
            <a:r>
              <a:rPr lang="en-US" sz="2000"/>
              <a:t>End of dinosaurs</a:t>
            </a:r>
          </a:p>
        </p:txBody>
      </p:sp>
      <p:sp>
        <p:nvSpPr>
          <p:cNvPr id="3" name="Right Arrow 2"/>
          <p:cNvSpPr/>
          <p:nvPr/>
        </p:nvSpPr>
        <p:spPr bwMode="auto">
          <a:xfrm rot="10460805">
            <a:off x="6796088" y="3527425"/>
            <a:ext cx="457200" cy="304800"/>
          </a:xfrm>
          <a:prstGeom prst="righ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2400">
              <a:solidFill>
                <a:srgbClr val="000000"/>
              </a:solidFill>
            </a:endParaRPr>
          </a:p>
        </p:txBody>
      </p:sp>
    </p:spTree>
    <p:extLst>
      <p:ext uri="{BB962C8B-B14F-4D97-AF65-F5344CB8AC3E}">
        <p14:creationId xmlns:p14="http://schemas.microsoft.com/office/powerpoint/2010/main" val="38494190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3491">
                                            <p:txEl>
                                              <p:pRg st="0" end="0"/>
                                            </p:txEl>
                                          </p:spTgt>
                                        </p:tgtEl>
                                        <p:attrNameLst>
                                          <p:attrName>style.visibility</p:attrName>
                                        </p:attrNameLst>
                                      </p:cBhvr>
                                      <p:to>
                                        <p:strVal val="visible"/>
                                      </p:to>
                                    </p:set>
                                    <p:animEffect transition="in" filter="dissolve">
                                      <p:cBhvr>
                                        <p:cTn id="7" dur="500"/>
                                        <p:tgtEl>
                                          <p:spTgt spid="63491">
                                            <p:txEl>
                                              <p:pRg st="0" end="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63491">
                                            <p:txEl>
                                              <p:pRg st="1" end="1"/>
                                            </p:txEl>
                                          </p:spTgt>
                                        </p:tgtEl>
                                        <p:attrNameLst>
                                          <p:attrName>style.visibility</p:attrName>
                                        </p:attrNameLst>
                                      </p:cBhvr>
                                      <p:to>
                                        <p:strVal val="visible"/>
                                      </p:to>
                                    </p:set>
                                    <p:animEffect transition="in" filter="dissolve">
                                      <p:cBhvr>
                                        <p:cTn id="10" dur="500"/>
                                        <p:tgtEl>
                                          <p:spTgt spid="6349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3/29 </a:t>
            </a:r>
            <a:r>
              <a:rPr lang="en-US" dirty="0"/>
              <a:t>A</a:t>
            </a:r>
            <a:r>
              <a:rPr lang="en-US" dirty="0" smtClean="0"/>
              <a:t>TB</a:t>
            </a:r>
            <a:endParaRPr lang="en-US" dirty="0"/>
          </a:p>
        </p:txBody>
      </p:sp>
      <p:sp>
        <p:nvSpPr>
          <p:cNvPr id="3" name="Content Placeholder 2"/>
          <p:cNvSpPr>
            <a:spLocks noGrp="1"/>
          </p:cNvSpPr>
          <p:nvPr>
            <p:ph idx="1"/>
          </p:nvPr>
        </p:nvSpPr>
        <p:spPr/>
        <p:txBody>
          <a:bodyPr/>
          <a:lstStyle/>
          <a:p>
            <a:r>
              <a:rPr lang="en-US" dirty="0" smtClean="0"/>
              <a:t>What is the background rate of extinction?</a:t>
            </a:r>
          </a:p>
          <a:p>
            <a:r>
              <a:rPr lang="en-US" dirty="0" smtClean="0"/>
              <a:t>Today:</a:t>
            </a:r>
          </a:p>
          <a:p>
            <a:pPr lvl="1"/>
            <a:r>
              <a:rPr lang="en-US" dirty="0" smtClean="0"/>
              <a:t>Discuss biodiversity loss</a:t>
            </a:r>
          </a:p>
          <a:p>
            <a:pPr lvl="1"/>
            <a:r>
              <a:rPr lang="en-US" dirty="0" smtClean="0"/>
              <a:t>Finish the mini-chapter</a:t>
            </a:r>
          </a:p>
          <a:p>
            <a:pPr lvl="1"/>
            <a:r>
              <a:rPr lang="en-US" dirty="0" smtClean="0"/>
              <a:t>Mini-chapter quiz -- Monday</a:t>
            </a:r>
            <a:endParaRPr lang="en-US" dirty="0"/>
          </a:p>
        </p:txBody>
      </p:sp>
    </p:spTree>
    <p:extLst>
      <p:ext uri="{BB962C8B-B14F-4D97-AF65-F5344CB8AC3E}">
        <p14:creationId xmlns:p14="http://schemas.microsoft.com/office/powerpoint/2010/main" val="4075257748"/>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33338" y="76199"/>
            <a:ext cx="9110662" cy="904875"/>
          </a:xfrm>
        </p:spPr>
        <p:txBody>
          <a:bodyPr/>
          <a:lstStyle/>
          <a:p>
            <a:pPr eaLnBrk="1" hangingPunct="1">
              <a:defRPr/>
            </a:pPr>
            <a:r>
              <a:rPr lang="en-US" sz="3500" dirty="0" smtClean="0">
                <a:cs typeface="+mj-cs"/>
              </a:rPr>
              <a:t>Current extinction rates are higher than normal</a:t>
            </a:r>
          </a:p>
        </p:txBody>
      </p:sp>
      <p:sp>
        <p:nvSpPr>
          <p:cNvPr id="51203" name="Rectangle 3"/>
          <p:cNvSpPr>
            <a:spLocks noGrp="1" noChangeArrowheads="1"/>
          </p:cNvSpPr>
          <p:nvPr>
            <p:ph type="body" idx="1"/>
          </p:nvPr>
        </p:nvSpPr>
        <p:spPr>
          <a:xfrm>
            <a:off x="228600" y="981075"/>
            <a:ext cx="8788400" cy="5572125"/>
          </a:xfrm>
        </p:spPr>
        <p:txBody>
          <a:bodyPr/>
          <a:lstStyle/>
          <a:p>
            <a:pPr eaLnBrk="1" hangingPunct="1">
              <a:defRPr/>
            </a:pPr>
            <a:r>
              <a:rPr lang="en-US" b="1" u="sng" dirty="0" smtClean="0">
                <a:cs typeface="+mn-cs"/>
              </a:rPr>
              <a:t>The Red List</a:t>
            </a:r>
            <a:r>
              <a:rPr lang="en-US" u="sng" dirty="0" smtClean="0">
                <a:cs typeface="+mn-cs"/>
              </a:rPr>
              <a:t> </a:t>
            </a:r>
            <a:r>
              <a:rPr lang="en-US" dirty="0" smtClean="0">
                <a:cs typeface="+mn-cs"/>
              </a:rPr>
              <a:t>= </a:t>
            </a:r>
          </a:p>
          <a:p>
            <a:pPr lvl="1" eaLnBrk="1" hangingPunct="1">
              <a:defRPr/>
            </a:pPr>
            <a:r>
              <a:rPr lang="en-US" dirty="0" smtClean="0">
                <a:cs typeface="+mn-cs"/>
              </a:rPr>
              <a:t>an updated list of species facing high risks of extinctions</a:t>
            </a:r>
          </a:p>
          <a:p>
            <a:pPr lvl="2" eaLnBrk="1" hangingPunct="1">
              <a:defRPr/>
            </a:pPr>
            <a:r>
              <a:rPr lang="en-US" dirty="0" smtClean="0"/>
              <a:t>23% of mammal species </a:t>
            </a:r>
          </a:p>
          <a:p>
            <a:pPr lvl="2" eaLnBrk="1" hangingPunct="1">
              <a:defRPr/>
            </a:pPr>
            <a:r>
              <a:rPr lang="en-US" dirty="0" smtClean="0"/>
              <a:t>12% of bird species</a:t>
            </a:r>
          </a:p>
          <a:p>
            <a:pPr lvl="2" eaLnBrk="1" hangingPunct="1">
              <a:defRPr/>
            </a:pPr>
            <a:r>
              <a:rPr lang="en-US" dirty="0" smtClean="0"/>
              <a:t>31 - 86% of all other species</a:t>
            </a:r>
          </a:p>
          <a:p>
            <a:pPr>
              <a:defRPr/>
            </a:pPr>
            <a:r>
              <a:rPr lang="en-US" dirty="0"/>
              <a:t> </a:t>
            </a:r>
            <a:r>
              <a:rPr lang="en-US" dirty="0">
                <a:hlinkClick r:id="rId2"/>
              </a:rPr>
              <a:t>http://www.iucnredlist.org</a:t>
            </a:r>
            <a:r>
              <a:rPr lang="en-US" dirty="0" smtClean="0">
                <a:hlinkClick r:id="rId2"/>
              </a:rPr>
              <a:t>/</a:t>
            </a:r>
            <a:endParaRPr lang="en-US" dirty="0"/>
          </a:p>
          <a:p>
            <a:pPr eaLnBrk="1" hangingPunct="1">
              <a:defRPr/>
            </a:pPr>
            <a:r>
              <a:rPr lang="en-US" dirty="0" smtClean="0">
                <a:cs typeface="+mn-cs"/>
              </a:rPr>
              <a:t>Since 1970, 58 fish species, 9 bird species, and 1 mammal species has gone extinct</a:t>
            </a:r>
          </a:p>
          <a:p>
            <a:pPr lvl="1" eaLnBrk="1" hangingPunct="1">
              <a:defRPr/>
            </a:pPr>
            <a:r>
              <a:rPr lang="en-US" dirty="0" smtClean="0"/>
              <a:t>In the U.S., in the last 500 years, 236 animal and 17 plant species are confirmed extinct</a:t>
            </a:r>
          </a:p>
          <a:p>
            <a:pPr lvl="1" eaLnBrk="1" hangingPunct="1">
              <a:defRPr/>
            </a:pPr>
            <a:r>
              <a:rPr lang="en-US" dirty="0" smtClean="0"/>
              <a:t>Actual numbers are undoubtedly higher</a:t>
            </a:r>
          </a:p>
        </p:txBody>
      </p:sp>
    </p:spTree>
    <p:extLst>
      <p:ext uri="{BB962C8B-B14F-4D97-AF65-F5344CB8AC3E}">
        <p14:creationId xmlns:p14="http://schemas.microsoft.com/office/powerpoint/2010/main" val="13192862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51203">
                                            <p:txEl>
                                              <p:pRg st="0" end="0"/>
                                            </p:txEl>
                                          </p:spTgt>
                                        </p:tgtEl>
                                        <p:attrNameLst>
                                          <p:attrName>style.visibility</p:attrName>
                                        </p:attrNameLst>
                                      </p:cBhvr>
                                      <p:to>
                                        <p:strVal val="visible"/>
                                      </p:to>
                                    </p:set>
                                    <p:anim calcmode="lin" valueType="num">
                                      <p:cBhvr additive="base">
                                        <p:cTn id="7" dur="500" fill="hold"/>
                                        <p:tgtEl>
                                          <p:spTgt spid="5120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120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1203">
                                            <p:txEl>
                                              <p:pRg st="1" end="1"/>
                                            </p:txEl>
                                          </p:spTgt>
                                        </p:tgtEl>
                                        <p:attrNameLst>
                                          <p:attrName>style.visibility</p:attrName>
                                        </p:attrNameLst>
                                      </p:cBhvr>
                                      <p:to>
                                        <p:strVal val="visible"/>
                                      </p:to>
                                    </p:set>
                                    <p:anim calcmode="lin" valueType="num">
                                      <p:cBhvr additive="base">
                                        <p:cTn id="13" dur="500" fill="hold"/>
                                        <p:tgtEl>
                                          <p:spTgt spid="5120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120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51203">
                                            <p:txEl>
                                              <p:pRg st="2" end="2"/>
                                            </p:txEl>
                                          </p:spTgt>
                                        </p:tgtEl>
                                        <p:attrNameLst>
                                          <p:attrName>style.visibility</p:attrName>
                                        </p:attrNameLst>
                                      </p:cBhvr>
                                      <p:to>
                                        <p:strVal val="visible"/>
                                      </p:to>
                                    </p:set>
                                    <p:anim calcmode="lin" valueType="num">
                                      <p:cBhvr additive="base">
                                        <p:cTn id="19" dur="500" fill="hold"/>
                                        <p:tgtEl>
                                          <p:spTgt spid="5120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120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51203">
                                            <p:txEl>
                                              <p:pRg st="3" end="3"/>
                                            </p:txEl>
                                          </p:spTgt>
                                        </p:tgtEl>
                                        <p:attrNameLst>
                                          <p:attrName>style.visibility</p:attrName>
                                        </p:attrNameLst>
                                      </p:cBhvr>
                                      <p:to>
                                        <p:strVal val="visible"/>
                                      </p:to>
                                    </p:set>
                                    <p:anim calcmode="lin" valueType="num">
                                      <p:cBhvr additive="base">
                                        <p:cTn id="25" dur="500" fill="hold"/>
                                        <p:tgtEl>
                                          <p:spTgt spid="5120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120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51203">
                                            <p:txEl>
                                              <p:pRg st="4" end="4"/>
                                            </p:txEl>
                                          </p:spTgt>
                                        </p:tgtEl>
                                        <p:attrNameLst>
                                          <p:attrName>style.visibility</p:attrName>
                                        </p:attrNameLst>
                                      </p:cBhvr>
                                      <p:to>
                                        <p:strVal val="visible"/>
                                      </p:to>
                                    </p:set>
                                    <p:anim calcmode="lin" valueType="num">
                                      <p:cBhvr additive="base">
                                        <p:cTn id="31" dur="500" fill="hold"/>
                                        <p:tgtEl>
                                          <p:spTgt spid="5120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120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1203">
                                            <p:txEl>
                                              <p:pRg st="5" end="5"/>
                                            </p:txEl>
                                          </p:spTgt>
                                        </p:tgtEl>
                                        <p:attrNameLst>
                                          <p:attrName>style.visibility</p:attrName>
                                        </p:attrNameLst>
                                      </p:cBhvr>
                                      <p:to>
                                        <p:strVal val="visible"/>
                                      </p:to>
                                    </p:set>
                                    <p:anim calcmode="lin" valueType="num">
                                      <p:cBhvr additive="base">
                                        <p:cTn id="37" dur="500" fill="hold"/>
                                        <p:tgtEl>
                                          <p:spTgt spid="5120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120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nodeType="clickEffect">
                                  <p:stCondLst>
                                    <p:cond delay="0"/>
                                  </p:stCondLst>
                                  <p:childTnLst>
                                    <p:set>
                                      <p:cBhvr>
                                        <p:cTn id="42" dur="1" fill="hold">
                                          <p:stCondLst>
                                            <p:cond delay="0"/>
                                          </p:stCondLst>
                                        </p:cTn>
                                        <p:tgtEl>
                                          <p:spTgt spid="51203">
                                            <p:txEl>
                                              <p:pRg st="6" end="6"/>
                                            </p:txEl>
                                          </p:spTgt>
                                        </p:tgtEl>
                                        <p:attrNameLst>
                                          <p:attrName>style.visibility</p:attrName>
                                        </p:attrNameLst>
                                      </p:cBhvr>
                                      <p:to>
                                        <p:strVal val="visible"/>
                                      </p:to>
                                    </p:set>
                                    <p:anim calcmode="lin" valueType="num">
                                      <p:cBhvr additive="base">
                                        <p:cTn id="43" dur="500" fill="hold"/>
                                        <p:tgtEl>
                                          <p:spTgt spid="5120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120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nodeType="clickEffect">
                                  <p:stCondLst>
                                    <p:cond delay="0"/>
                                  </p:stCondLst>
                                  <p:childTnLst>
                                    <p:set>
                                      <p:cBhvr>
                                        <p:cTn id="48" dur="1" fill="hold">
                                          <p:stCondLst>
                                            <p:cond delay="0"/>
                                          </p:stCondLst>
                                        </p:cTn>
                                        <p:tgtEl>
                                          <p:spTgt spid="51203">
                                            <p:txEl>
                                              <p:pRg st="7" end="7"/>
                                            </p:txEl>
                                          </p:spTgt>
                                        </p:tgtEl>
                                        <p:attrNameLst>
                                          <p:attrName>style.visibility</p:attrName>
                                        </p:attrNameLst>
                                      </p:cBhvr>
                                      <p:to>
                                        <p:strVal val="visible"/>
                                      </p:to>
                                    </p:set>
                                    <p:anim calcmode="lin" valueType="num">
                                      <p:cBhvr additive="base">
                                        <p:cTn id="49" dur="500" fill="hold"/>
                                        <p:tgtEl>
                                          <p:spTgt spid="5120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5120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nodeType="clickEffect">
                                  <p:stCondLst>
                                    <p:cond delay="0"/>
                                  </p:stCondLst>
                                  <p:childTnLst>
                                    <p:set>
                                      <p:cBhvr>
                                        <p:cTn id="54" dur="1" fill="hold">
                                          <p:stCondLst>
                                            <p:cond delay="0"/>
                                          </p:stCondLst>
                                        </p:cTn>
                                        <p:tgtEl>
                                          <p:spTgt spid="51203">
                                            <p:txEl>
                                              <p:pRg st="8" end="8"/>
                                            </p:txEl>
                                          </p:spTgt>
                                        </p:tgtEl>
                                        <p:attrNameLst>
                                          <p:attrName>style.visibility</p:attrName>
                                        </p:attrNameLst>
                                      </p:cBhvr>
                                      <p:to>
                                        <p:strVal val="visible"/>
                                      </p:to>
                                    </p:set>
                                    <p:anim calcmode="lin" valueType="num">
                                      <p:cBhvr additive="base">
                                        <p:cTn id="55" dur="500" fill="hold"/>
                                        <p:tgtEl>
                                          <p:spTgt spid="5120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5120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Species Listings</a:t>
            </a:r>
            <a:endParaRPr lang="en-US" dirty="0"/>
          </a:p>
        </p:txBody>
      </p:sp>
      <p:pic>
        <p:nvPicPr>
          <p:cNvPr id="7" name="Content Placeholder 6" descr="Screen Shot 2012-03-28 at 8.45.22 AM.png"/>
          <p:cNvPicPr>
            <a:picLocks noGrp="1" noChangeAspect="1"/>
          </p:cNvPicPr>
          <p:nvPr>
            <p:ph idx="1"/>
          </p:nvPr>
        </p:nvPicPr>
        <p:blipFill>
          <a:blip r:embed="rId2">
            <a:extLst>
              <a:ext uri="{28A0092B-C50C-407E-A947-70E740481C1C}">
                <a14:useLocalDpi xmlns:a14="http://schemas.microsoft.com/office/drawing/2010/main" val="0"/>
              </a:ext>
            </a:extLst>
          </a:blip>
          <a:srcRect t="7334" b="7334"/>
          <a:stretch>
            <a:fillRect/>
          </a:stretch>
        </p:blipFill>
        <p:spPr>
          <a:xfrm>
            <a:off x="-1" y="1761565"/>
            <a:ext cx="9189399" cy="4791635"/>
          </a:xfrm>
        </p:spPr>
      </p:pic>
    </p:spTree>
    <p:extLst>
      <p:ext uri="{BB962C8B-B14F-4D97-AF65-F5344CB8AC3E}">
        <p14:creationId xmlns:p14="http://schemas.microsoft.com/office/powerpoint/2010/main" val="2270878658"/>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2" y="0"/>
            <a:ext cx="7581901" cy="1693333"/>
          </a:xfrm>
        </p:spPr>
        <p:txBody>
          <a:bodyPr/>
          <a:lstStyle/>
          <a:p>
            <a:r>
              <a:rPr lang="en-US" i="1" dirty="0">
                <a:effectLst/>
              </a:rPr>
              <a:t>Episode: Frogs: The Thin Green </a:t>
            </a:r>
            <a:r>
              <a:rPr lang="en-US" i="1" dirty="0" smtClean="0">
                <a:effectLst/>
              </a:rPr>
              <a:t>Line</a:t>
            </a:r>
            <a:endParaRPr lang="en-US" dirty="0"/>
          </a:p>
        </p:txBody>
      </p:sp>
      <p:sp>
        <p:nvSpPr>
          <p:cNvPr id="3" name="Content Placeholder 2"/>
          <p:cNvSpPr>
            <a:spLocks noGrp="1"/>
          </p:cNvSpPr>
          <p:nvPr>
            <p:ph idx="1"/>
          </p:nvPr>
        </p:nvSpPr>
        <p:spPr/>
        <p:txBody>
          <a:bodyPr>
            <a:normAutofit lnSpcReduction="10000"/>
          </a:bodyPr>
          <a:lstStyle/>
          <a:p>
            <a:r>
              <a:rPr lang="en-US" dirty="0" smtClean="0">
                <a:effectLst/>
              </a:rPr>
              <a:t>Nature</a:t>
            </a:r>
            <a:endParaRPr lang="en-US" dirty="0">
              <a:effectLst/>
            </a:endParaRPr>
          </a:p>
          <a:p>
            <a:r>
              <a:rPr lang="en-US" dirty="0" smtClean="0">
                <a:effectLst/>
              </a:rPr>
              <a:t>It </a:t>
            </a:r>
            <a:r>
              <a:rPr lang="en-US" dirty="0">
                <a:effectLst/>
              </a:rPr>
              <a:t>is the greatest mass extinction since the dinosaurs. Population by population, species by species, amphibians are vanishing off the face of the Earth. Scientists are taking desperate measures to try to save those frogs they can, even bathing frogs in Clorox solutions and keeping them in Tupperware boxes under carefully controlled conditions to prevent the spread of a deadly fungus.</a:t>
            </a:r>
          </a:p>
          <a:p>
            <a:r>
              <a:rPr lang="en-US" u="sng" dirty="0">
                <a:effectLst/>
                <a:hlinkClick r:id="rId2"/>
              </a:rPr>
              <a:t>http://video.pbs.org/video/1117923308/</a:t>
            </a:r>
            <a:endParaRPr lang="en-US" dirty="0">
              <a:effectLst/>
            </a:endParaRPr>
          </a:p>
        </p:txBody>
      </p:sp>
    </p:spTree>
    <p:extLst>
      <p:ext uri="{BB962C8B-B14F-4D97-AF65-F5344CB8AC3E}">
        <p14:creationId xmlns:p14="http://schemas.microsoft.com/office/powerpoint/2010/main" val="1913763196"/>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25400" y="76200"/>
            <a:ext cx="8966200" cy="400050"/>
          </a:xfrm>
        </p:spPr>
        <p:txBody>
          <a:bodyPr/>
          <a:lstStyle/>
          <a:p>
            <a:pPr eaLnBrk="1" hangingPunct="1">
              <a:defRPr/>
            </a:pPr>
            <a:r>
              <a:rPr lang="en-US" sz="2400" dirty="0" smtClean="0">
                <a:cs typeface="+mj-cs"/>
              </a:rPr>
              <a:t>People have hunted species to extinction for millennia</a:t>
            </a:r>
          </a:p>
        </p:txBody>
      </p:sp>
      <p:pic>
        <p:nvPicPr>
          <p:cNvPr id="24578" name="Picture 4" descr="11_0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38" y="762000"/>
            <a:ext cx="8932862"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7" name="Text Box 5"/>
          <p:cNvSpPr txBox="1">
            <a:spLocks noChangeArrowheads="1"/>
          </p:cNvSpPr>
          <p:nvPr/>
        </p:nvSpPr>
        <p:spPr bwMode="auto">
          <a:xfrm>
            <a:off x="914400" y="6248400"/>
            <a:ext cx="7686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i="1" dirty="0"/>
              <a:t>Extinctions followed human arrival on islands and continents</a:t>
            </a:r>
          </a:p>
        </p:txBody>
      </p:sp>
    </p:spTree>
    <p:extLst>
      <p:ext uri="{BB962C8B-B14F-4D97-AF65-F5344CB8AC3E}">
        <p14:creationId xmlns:p14="http://schemas.microsoft.com/office/powerpoint/2010/main" val="2303710596"/>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An AP Environmental Medley</a:t>
            </a:r>
            <a:endParaRPr lang="en-US" dirty="0"/>
          </a:p>
        </p:txBody>
      </p:sp>
      <p:sp>
        <p:nvSpPr>
          <p:cNvPr id="3" name="Subtitle 2"/>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1398488284"/>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779462" y="19994"/>
            <a:ext cx="7581901" cy="810256"/>
          </a:xfrm>
        </p:spPr>
        <p:txBody>
          <a:bodyPr/>
          <a:lstStyle/>
          <a:p>
            <a:pPr eaLnBrk="1" hangingPunct="1">
              <a:defRPr/>
            </a:pPr>
            <a:r>
              <a:rPr lang="en-US" sz="3300" dirty="0" smtClean="0">
                <a:cs typeface="+mj-cs"/>
              </a:rPr>
              <a:t>Biodiversity loss has many causes</a:t>
            </a:r>
          </a:p>
        </p:txBody>
      </p:sp>
      <p:sp>
        <p:nvSpPr>
          <p:cNvPr id="5123" name="Rectangle 3"/>
          <p:cNvSpPr>
            <a:spLocks noGrp="1" noChangeArrowheads="1"/>
          </p:cNvSpPr>
          <p:nvPr>
            <p:ph type="body" idx="1"/>
          </p:nvPr>
        </p:nvSpPr>
        <p:spPr>
          <a:xfrm>
            <a:off x="0" y="694267"/>
            <a:ext cx="8686800" cy="6045200"/>
          </a:xfrm>
        </p:spPr>
        <p:txBody>
          <a:bodyPr>
            <a:normAutofit fontScale="92500" lnSpcReduction="10000"/>
          </a:bodyPr>
          <a:lstStyle/>
          <a:p>
            <a:pPr eaLnBrk="1" hangingPunct="1">
              <a:defRPr/>
            </a:pPr>
            <a:r>
              <a:rPr lang="en-US" dirty="0" smtClean="0">
                <a:cs typeface="+mn-cs"/>
              </a:rPr>
              <a:t>Reasons for biodiversity losses are multifaceted, complex, and hard to determine</a:t>
            </a:r>
          </a:p>
          <a:p>
            <a:pPr lvl="1" eaLnBrk="1" hangingPunct="1">
              <a:defRPr/>
            </a:pPr>
            <a:r>
              <a:rPr lang="en-US" dirty="0" smtClean="0"/>
              <a:t>Factors may interact synergistically</a:t>
            </a:r>
          </a:p>
          <a:p>
            <a:pPr lvl="2">
              <a:defRPr/>
            </a:pPr>
            <a:r>
              <a:rPr lang="en-US" dirty="0"/>
              <a:t>Synergy is two or more things functioning together to produce a result not independently obtainable.</a:t>
            </a:r>
            <a:endParaRPr lang="en-US" dirty="0" smtClean="0"/>
          </a:p>
          <a:p>
            <a:pPr eaLnBrk="1" hangingPunct="1">
              <a:defRPr/>
            </a:pPr>
            <a:r>
              <a:rPr lang="en-US" u="sng" dirty="0" smtClean="0">
                <a:cs typeface="+mn-cs"/>
              </a:rPr>
              <a:t>Four primary causes of population decline are (+ an extra one):</a:t>
            </a:r>
          </a:p>
          <a:p>
            <a:pPr lvl="1" eaLnBrk="1" hangingPunct="1">
              <a:defRPr/>
            </a:pPr>
            <a:r>
              <a:rPr lang="en-US" dirty="0" smtClean="0"/>
              <a:t>Habitat alteration</a:t>
            </a:r>
          </a:p>
          <a:p>
            <a:pPr lvl="2">
              <a:defRPr/>
            </a:pPr>
            <a:r>
              <a:rPr lang="en-US" dirty="0" smtClean="0"/>
              <a:t>Farming, urbanization, dams</a:t>
            </a:r>
          </a:p>
          <a:p>
            <a:pPr lvl="2">
              <a:defRPr/>
            </a:pPr>
            <a:r>
              <a:rPr lang="en-US" dirty="0" smtClean="0"/>
              <a:t>Some species thrive – rats, pigeons others extirpated</a:t>
            </a:r>
          </a:p>
          <a:p>
            <a:pPr lvl="1" eaLnBrk="1" hangingPunct="1">
              <a:defRPr/>
            </a:pPr>
            <a:r>
              <a:rPr lang="en-US" dirty="0" smtClean="0"/>
              <a:t>Invasive species</a:t>
            </a:r>
          </a:p>
          <a:p>
            <a:pPr lvl="2">
              <a:defRPr/>
            </a:pPr>
            <a:r>
              <a:rPr lang="en-US" dirty="0" smtClean="0"/>
              <a:t>Island species particularly vulnerable</a:t>
            </a:r>
          </a:p>
          <a:p>
            <a:pPr lvl="1" eaLnBrk="1" hangingPunct="1">
              <a:defRPr/>
            </a:pPr>
            <a:r>
              <a:rPr lang="en-US" dirty="0" smtClean="0"/>
              <a:t>Pollution</a:t>
            </a:r>
          </a:p>
          <a:p>
            <a:pPr lvl="2">
              <a:defRPr/>
            </a:pPr>
            <a:r>
              <a:rPr lang="en-US" dirty="0" smtClean="0"/>
              <a:t>Air, water, land, </a:t>
            </a:r>
            <a:r>
              <a:rPr lang="en-US" dirty="0" err="1" smtClean="0"/>
              <a:t>etc</a:t>
            </a:r>
            <a:r>
              <a:rPr lang="en-US" dirty="0" smtClean="0"/>
              <a:t> (not as bad as habitat alt though)</a:t>
            </a:r>
          </a:p>
          <a:p>
            <a:pPr lvl="1" eaLnBrk="1" hangingPunct="1">
              <a:defRPr/>
            </a:pPr>
            <a:r>
              <a:rPr lang="en-US" dirty="0" smtClean="0"/>
              <a:t>Overharvesting</a:t>
            </a:r>
          </a:p>
          <a:p>
            <a:pPr lvl="2">
              <a:defRPr/>
            </a:pPr>
            <a:r>
              <a:rPr lang="en-US" dirty="0" smtClean="0"/>
              <a:t>Especially affects K-selected species</a:t>
            </a:r>
          </a:p>
          <a:p>
            <a:pPr lvl="1" eaLnBrk="1" hangingPunct="1">
              <a:defRPr/>
            </a:pPr>
            <a:r>
              <a:rPr lang="en-US" dirty="0" smtClean="0">
                <a:cs typeface="+mn-cs"/>
              </a:rPr>
              <a:t>Global climate change now is the fifth cause</a:t>
            </a:r>
          </a:p>
        </p:txBody>
      </p:sp>
    </p:spTree>
    <p:extLst>
      <p:ext uri="{BB962C8B-B14F-4D97-AF65-F5344CB8AC3E}">
        <p14:creationId xmlns:p14="http://schemas.microsoft.com/office/powerpoint/2010/main" val="354274223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Effect transition="in" filter="blinds(horizontal)">
                                      <p:cBhvr>
                                        <p:cTn id="7" dur="500"/>
                                        <p:tgtEl>
                                          <p:spTgt spid="512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123">
                                            <p:txEl>
                                              <p:pRg st="1" end="1"/>
                                            </p:txEl>
                                          </p:spTgt>
                                        </p:tgtEl>
                                        <p:attrNameLst>
                                          <p:attrName>style.visibility</p:attrName>
                                        </p:attrNameLst>
                                      </p:cBhvr>
                                      <p:to>
                                        <p:strVal val="visible"/>
                                      </p:to>
                                    </p:set>
                                    <p:animEffect transition="in" filter="blinds(horizontal)">
                                      <p:cBhvr>
                                        <p:cTn id="12" dur="500"/>
                                        <p:tgtEl>
                                          <p:spTgt spid="512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123">
                                            <p:txEl>
                                              <p:pRg st="2" end="2"/>
                                            </p:txEl>
                                          </p:spTgt>
                                        </p:tgtEl>
                                        <p:attrNameLst>
                                          <p:attrName>style.visibility</p:attrName>
                                        </p:attrNameLst>
                                      </p:cBhvr>
                                      <p:to>
                                        <p:strVal val="visible"/>
                                      </p:to>
                                    </p:set>
                                    <p:animEffect transition="in" filter="blinds(horizontal)">
                                      <p:cBhvr>
                                        <p:cTn id="17" dur="500"/>
                                        <p:tgtEl>
                                          <p:spTgt spid="512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5123">
                                            <p:txEl>
                                              <p:pRg st="3" end="3"/>
                                            </p:txEl>
                                          </p:spTgt>
                                        </p:tgtEl>
                                        <p:attrNameLst>
                                          <p:attrName>style.visibility</p:attrName>
                                        </p:attrNameLst>
                                      </p:cBhvr>
                                      <p:to>
                                        <p:strVal val="visible"/>
                                      </p:to>
                                    </p:set>
                                    <p:animEffect transition="in" filter="blinds(horizontal)">
                                      <p:cBhvr>
                                        <p:cTn id="22" dur="500"/>
                                        <p:tgtEl>
                                          <p:spTgt spid="512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5123">
                                            <p:txEl>
                                              <p:pRg st="4" end="4"/>
                                            </p:txEl>
                                          </p:spTgt>
                                        </p:tgtEl>
                                        <p:attrNameLst>
                                          <p:attrName>style.visibility</p:attrName>
                                        </p:attrNameLst>
                                      </p:cBhvr>
                                      <p:to>
                                        <p:strVal val="visible"/>
                                      </p:to>
                                    </p:set>
                                    <p:animEffect transition="in" filter="blinds(horizontal)">
                                      <p:cBhvr>
                                        <p:cTn id="27" dur="500"/>
                                        <p:tgtEl>
                                          <p:spTgt spid="512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5123">
                                            <p:txEl>
                                              <p:pRg st="5" end="5"/>
                                            </p:txEl>
                                          </p:spTgt>
                                        </p:tgtEl>
                                        <p:attrNameLst>
                                          <p:attrName>style.visibility</p:attrName>
                                        </p:attrNameLst>
                                      </p:cBhvr>
                                      <p:to>
                                        <p:strVal val="visible"/>
                                      </p:to>
                                    </p:set>
                                    <p:animEffect transition="in" filter="blinds(horizontal)">
                                      <p:cBhvr>
                                        <p:cTn id="32" dur="500"/>
                                        <p:tgtEl>
                                          <p:spTgt spid="512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5123">
                                            <p:txEl>
                                              <p:pRg st="6" end="6"/>
                                            </p:txEl>
                                          </p:spTgt>
                                        </p:tgtEl>
                                        <p:attrNameLst>
                                          <p:attrName>style.visibility</p:attrName>
                                        </p:attrNameLst>
                                      </p:cBhvr>
                                      <p:to>
                                        <p:strVal val="visible"/>
                                      </p:to>
                                    </p:set>
                                    <p:animEffect transition="in" filter="blinds(horizontal)">
                                      <p:cBhvr>
                                        <p:cTn id="37" dur="500"/>
                                        <p:tgtEl>
                                          <p:spTgt spid="5123">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5123">
                                            <p:txEl>
                                              <p:pRg st="7" end="7"/>
                                            </p:txEl>
                                          </p:spTgt>
                                        </p:tgtEl>
                                        <p:attrNameLst>
                                          <p:attrName>style.visibility</p:attrName>
                                        </p:attrNameLst>
                                      </p:cBhvr>
                                      <p:to>
                                        <p:strVal val="visible"/>
                                      </p:to>
                                    </p:set>
                                    <p:animEffect transition="in" filter="blinds(horizontal)">
                                      <p:cBhvr>
                                        <p:cTn id="42" dur="500"/>
                                        <p:tgtEl>
                                          <p:spTgt spid="512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5123">
                                            <p:txEl>
                                              <p:pRg st="8" end="8"/>
                                            </p:txEl>
                                          </p:spTgt>
                                        </p:tgtEl>
                                        <p:attrNameLst>
                                          <p:attrName>style.visibility</p:attrName>
                                        </p:attrNameLst>
                                      </p:cBhvr>
                                      <p:to>
                                        <p:strVal val="visible"/>
                                      </p:to>
                                    </p:set>
                                    <p:animEffect transition="in" filter="blinds(horizontal)">
                                      <p:cBhvr>
                                        <p:cTn id="47" dur="500"/>
                                        <p:tgtEl>
                                          <p:spTgt spid="5123">
                                            <p:txEl>
                                              <p:pRg st="8" end="8"/>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ntr" presetSubtype="10" fill="hold" nodeType="clickEffect">
                                  <p:stCondLst>
                                    <p:cond delay="0"/>
                                  </p:stCondLst>
                                  <p:childTnLst>
                                    <p:set>
                                      <p:cBhvr>
                                        <p:cTn id="51" dur="1" fill="hold">
                                          <p:stCondLst>
                                            <p:cond delay="0"/>
                                          </p:stCondLst>
                                        </p:cTn>
                                        <p:tgtEl>
                                          <p:spTgt spid="5123">
                                            <p:txEl>
                                              <p:pRg st="9" end="9"/>
                                            </p:txEl>
                                          </p:spTgt>
                                        </p:tgtEl>
                                        <p:attrNameLst>
                                          <p:attrName>style.visibility</p:attrName>
                                        </p:attrNameLst>
                                      </p:cBhvr>
                                      <p:to>
                                        <p:strVal val="visible"/>
                                      </p:to>
                                    </p:set>
                                    <p:animEffect transition="in" filter="blinds(horizontal)">
                                      <p:cBhvr>
                                        <p:cTn id="52" dur="500"/>
                                        <p:tgtEl>
                                          <p:spTgt spid="512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5123">
                                            <p:txEl>
                                              <p:pRg st="10" end="10"/>
                                            </p:txEl>
                                          </p:spTgt>
                                        </p:tgtEl>
                                        <p:attrNameLst>
                                          <p:attrName>style.visibility</p:attrName>
                                        </p:attrNameLst>
                                      </p:cBhvr>
                                      <p:to>
                                        <p:strVal val="visible"/>
                                      </p:to>
                                    </p:set>
                                    <p:animEffect transition="in" filter="blinds(horizontal)">
                                      <p:cBhvr>
                                        <p:cTn id="57" dur="500"/>
                                        <p:tgtEl>
                                          <p:spTgt spid="5123">
                                            <p:txEl>
                                              <p:pRg st="10" end="10"/>
                                            </p:txEl>
                                          </p:spTgt>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3" presetClass="entr" presetSubtype="10" fill="hold" nodeType="clickEffect">
                                  <p:stCondLst>
                                    <p:cond delay="0"/>
                                  </p:stCondLst>
                                  <p:childTnLst>
                                    <p:set>
                                      <p:cBhvr>
                                        <p:cTn id="61" dur="1" fill="hold">
                                          <p:stCondLst>
                                            <p:cond delay="0"/>
                                          </p:stCondLst>
                                        </p:cTn>
                                        <p:tgtEl>
                                          <p:spTgt spid="5123">
                                            <p:txEl>
                                              <p:pRg st="11" end="11"/>
                                            </p:txEl>
                                          </p:spTgt>
                                        </p:tgtEl>
                                        <p:attrNameLst>
                                          <p:attrName>style.visibility</p:attrName>
                                        </p:attrNameLst>
                                      </p:cBhvr>
                                      <p:to>
                                        <p:strVal val="visible"/>
                                      </p:to>
                                    </p:set>
                                    <p:animEffect transition="in" filter="blinds(horizontal)">
                                      <p:cBhvr>
                                        <p:cTn id="62" dur="500"/>
                                        <p:tgtEl>
                                          <p:spTgt spid="5123">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5123">
                                            <p:txEl>
                                              <p:pRg st="12" end="12"/>
                                            </p:txEl>
                                          </p:spTgt>
                                        </p:tgtEl>
                                        <p:attrNameLst>
                                          <p:attrName>style.visibility</p:attrName>
                                        </p:attrNameLst>
                                      </p:cBhvr>
                                      <p:to>
                                        <p:strVal val="visible"/>
                                      </p:to>
                                    </p:set>
                                    <p:animEffect transition="in" filter="blinds(horizontal)">
                                      <p:cBhvr>
                                        <p:cTn id="67" dur="500"/>
                                        <p:tgtEl>
                                          <p:spTgt spid="5123">
                                            <p:txEl>
                                              <p:pRg st="12" end="12"/>
                                            </p:txEl>
                                          </p:spTgt>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3" presetClass="entr" presetSubtype="10" fill="hold" nodeType="clickEffect">
                                  <p:stCondLst>
                                    <p:cond delay="0"/>
                                  </p:stCondLst>
                                  <p:childTnLst>
                                    <p:set>
                                      <p:cBhvr>
                                        <p:cTn id="71" dur="1" fill="hold">
                                          <p:stCondLst>
                                            <p:cond delay="0"/>
                                          </p:stCondLst>
                                        </p:cTn>
                                        <p:tgtEl>
                                          <p:spTgt spid="5123">
                                            <p:txEl>
                                              <p:pRg st="13" end="13"/>
                                            </p:txEl>
                                          </p:spTgt>
                                        </p:tgtEl>
                                        <p:attrNameLst>
                                          <p:attrName>style.visibility</p:attrName>
                                        </p:attrNameLst>
                                      </p:cBhvr>
                                      <p:to>
                                        <p:strVal val="visible"/>
                                      </p:to>
                                    </p:set>
                                    <p:animEffect transition="in" filter="blinds(horizontal)">
                                      <p:cBhvr>
                                        <p:cTn id="72" dur="500"/>
                                        <p:tgtEl>
                                          <p:spTgt spid="512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423333" y="-11645"/>
            <a:ext cx="8153400" cy="536575"/>
          </a:xfrm>
        </p:spPr>
        <p:txBody>
          <a:bodyPr/>
          <a:lstStyle/>
          <a:p>
            <a:pPr eaLnBrk="1" hangingPunct="1">
              <a:defRPr/>
            </a:pPr>
            <a:r>
              <a:rPr lang="en-US" sz="3500" dirty="0" smtClean="0">
                <a:cs typeface="+mj-cs"/>
              </a:rPr>
              <a:t>Biodiversity loss has a variety of causes</a:t>
            </a:r>
          </a:p>
        </p:txBody>
      </p:sp>
      <p:pic>
        <p:nvPicPr>
          <p:cNvPr id="35842" name="Picture 5" descr="11_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1735" y="547629"/>
            <a:ext cx="8720667" cy="6310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49499487"/>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xfrm>
            <a:off x="152400" y="180975"/>
            <a:ext cx="8801100" cy="466725"/>
          </a:xfrm>
        </p:spPr>
        <p:txBody>
          <a:bodyPr/>
          <a:lstStyle/>
          <a:p>
            <a:pPr eaLnBrk="1" hangingPunct="1">
              <a:defRPr/>
            </a:pPr>
            <a:r>
              <a:rPr lang="en-US" sz="2800" dirty="0" smtClean="0">
                <a:cs typeface="+mj-cs"/>
              </a:rPr>
              <a:t>Biodiversity provides free ecosystem services</a:t>
            </a:r>
          </a:p>
        </p:txBody>
      </p:sp>
      <p:sp>
        <p:nvSpPr>
          <p:cNvPr id="67587" name="Rectangle 3"/>
          <p:cNvSpPr>
            <a:spLocks noGrp="1" noChangeArrowheads="1"/>
          </p:cNvSpPr>
          <p:nvPr>
            <p:ph type="body" idx="1"/>
          </p:nvPr>
        </p:nvSpPr>
        <p:spPr>
          <a:xfrm>
            <a:off x="228599" y="730249"/>
            <a:ext cx="8441267" cy="5305425"/>
          </a:xfrm>
        </p:spPr>
        <p:txBody>
          <a:bodyPr>
            <a:normAutofit lnSpcReduction="10000"/>
          </a:bodyPr>
          <a:lstStyle/>
          <a:p>
            <a:pPr eaLnBrk="1" hangingPunct="1">
              <a:defRPr/>
            </a:pPr>
            <a:r>
              <a:rPr lang="en-US" sz="2400" dirty="0" smtClean="0">
                <a:cs typeface="+mn-cs"/>
              </a:rPr>
              <a:t>What are some examples of ecosystem services?</a:t>
            </a:r>
          </a:p>
          <a:p>
            <a:pPr lvl="1" eaLnBrk="1" hangingPunct="1">
              <a:defRPr/>
            </a:pPr>
            <a:r>
              <a:rPr lang="en-US" sz="2700" dirty="0" smtClean="0"/>
              <a:t>Provides food, shelter, fuel</a:t>
            </a:r>
          </a:p>
          <a:p>
            <a:pPr lvl="1" eaLnBrk="1" hangingPunct="1">
              <a:defRPr/>
            </a:pPr>
            <a:r>
              <a:rPr lang="en-US" sz="2700" dirty="0" smtClean="0"/>
              <a:t>Purifies air and water, and detoxifies wastes</a:t>
            </a:r>
          </a:p>
          <a:p>
            <a:pPr lvl="1" eaLnBrk="1" hangingPunct="1">
              <a:defRPr/>
            </a:pPr>
            <a:r>
              <a:rPr lang="en-US" sz="2700" dirty="0" smtClean="0"/>
              <a:t>Stabilizes climate, moderates floods, droughts, wind, temperature</a:t>
            </a:r>
          </a:p>
          <a:p>
            <a:pPr lvl="1" eaLnBrk="1" hangingPunct="1">
              <a:defRPr/>
            </a:pPr>
            <a:r>
              <a:rPr lang="en-US" sz="2700" dirty="0" smtClean="0"/>
              <a:t>Generates and renews soil fertility and cycles nutrients</a:t>
            </a:r>
          </a:p>
          <a:p>
            <a:pPr lvl="1" eaLnBrk="1" hangingPunct="1">
              <a:defRPr/>
            </a:pPr>
            <a:r>
              <a:rPr lang="en-US" sz="2700" dirty="0" smtClean="0"/>
              <a:t>Pollinates plants and controls pests and disease</a:t>
            </a:r>
          </a:p>
          <a:p>
            <a:pPr lvl="1" eaLnBrk="1" hangingPunct="1">
              <a:defRPr/>
            </a:pPr>
            <a:r>
              <a:rPr lang="en-US" sz="2700" dirty="0" smtClean="0"/>
              <a:t>Maintains genetic resources</a:t>
            </a:r>
          </a:p>
          <a:p>
            <a:pPr lvl="1" eaLnBrk="1" hangingPunct="1">
              <a:defRPr/>
            </a:pPr>
            <a:r>
              <a:rPr lang="en-US" sz="2700" dirty="0" smtClean="0"/>
              <a:t>Provides cultural and aesthetic benefits</a:t>
            </a:r>
          </a:p>
          <a:p>
            <a:pPr lvl="1" eaLnBrk="1" hangingPunct="1">
              <a:defRPr/>
            </a:pPr>
            <a:r>
              <a:rPr lang="en-US" sz="2700" dirty="0" smtClean="0"/>
              <a:t>Medicines</a:t>
            </a:r>
          </a:p>
          <a:p>
            <a:pPr lvl="1" eaLnBrk="1" hangingPunct="1">
              <a:defRPr/>
            </a:pPr>
            <a:r>
              <a:rPr lang="en-US" sz="2700" dirty="0" smtClean="0"/>
              <a:t>Allows us to adapt to change</a:t>
            </a:r>
            <a:endParaRPr lang="en-US" sz="2700" i="1" dirty="0" smtClean="0"/>
          </a:p>
        </p:txBody>
      </p:sp>
      <p:sp>
        <p:nvSpPr>
          <p:cNvPr id="67588" name="Rectangle 4"/>
          <p:cNvSpPr>
            <a:spLocks noChangeArrowheads="1"/>
          </p:cNvSpPr>
          <p:nvPr/>
        </p:nvSpPr>
        <p:spPr bwMode="auto">
          <a:xfrm>
            <a:off x="152400" y="6035675"/>
            <a:ext cx="86741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sz="2400" i="1" dirty="0"/>
              <a:t>The annual value of just 17 ecosystem services = $16 - 54 trillion per year</a:t>
            </a:r>
          </a:p>
        </p:txBody>
      </p:sp>
    </p:spTree>
    <p:extLst>
      <p:ext uri="{BB962C8B-B14F-4D97-AF65-F5344CB8AC3E}">
        <p14:creationId xmlns:p14="http://schemas.microsoft.com/office/powerpoint/2010/main" val="238982704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7587">
                                            <p:txEl>
                                              <p:pRg st="1" end="1"/>
                                            </p:txEl>
                                          </p:spTgt>
                                        </p:tgtEl>
                                        <p:attrNameLst>
                                          <p:attrName>style.visibility</p:attrName>
                                        </p:attrNameLst>
                                      </p:cBhvr>
                                      <p:to>
                                        <p:strVal val="visible"/>
                                      </p:to>
                                    </p:set>
                                    <p:animEffect transition="in" filter="dissolve">
                                      <p:cBhvr>
                                        <p:cTn id="7" dur="500"/>
                                        <p:tgtEl>
                                          <p:spTgt spid="6758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7587">
                                            <p:txEl>
                                              <p:pRg st="2" end="2"/>
                                            </p:txEl>
                                          </p:spTgt>
                                        </p:tgtEl>
                                        <p:attrNameLst>
                                          <p:attrName>style.visibility</p:attrName>
                                        </p:attrNameLst>
                                      </p:cBhvr>
                                      <p:to>
                                        <p:strVal val="visible"/>
                                      </p:to>
                                    </p:set>
                                    <p:animEffect transition="in" filter="dissolve">
                                      <p:cBhvr>
                                        <p:cTn id="12" dur="500"/>
                                        <p:tgtEl>
                                          <p:spTgt spid="6758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7587">
                                            <p:txEl>
                                              <p:pRg st="3" end="3"/>
                                            </p:txEl>
                                          </p:spTgt>
                                        </p:tgtEl>
                                        <p:attrNameLst>
                                          <p:attrName>style.visibility</p:attrName>
                                        </p:attrNameLst>
                                      </p:cBhvr>
                                      <p:to>
                                        <p:strVal val="visible"/>
                                      </p:to>
                                    </p:set>
                                    <p:animEffect transition="in" filter="dissolve">
                                      <p:cBhvr>
                                        <p:cTn id="17" dur="500"/>
                                        <p:tgtEl>
                                          <p:spTgt spid="6758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67587">
                                            <p:txEl>
                                              <p:pRg st="4" end="4"/>
                                            </p:txEl>
                                          </p:spTgt>
                                        </p:tgtEl>
                                        <p:attrNameLst>
                                          <p:attrName>style.visibility</p:attrName>
                                        </p:attrNameLst>
                                      </p:cBhvr>
                                      <p:to>
                                        <p:strVal val="visible"/>
                                      </p:to>
                                    </p:set>
                                    <p:animEffect transition="in" filter="dissolve">
                                      <p:cBhvr>
                                        <p:cTn id="22" dur="500"/>
                                        <p:tgtEl>
                                          <p:spTgt spid="67587">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67587">
                                            <p:txEl>
                                              <p:pRg st="5" end="5"/>
                                            </p:txEl>
                                          </p:spTgt>
                                        </p:tgtEl>
                                        <p:attrNameLst>
                                          <p:attrName>style.visibility</p:attrName>
                                        </p:attrNameLst>
                                      </p:cBhvr>
                                      <p:to>
                                        <p:strVal val="visible"/>
                                      </p:to>
                                    </p:set>
                                    <p:animEffect transition="in" filter="dissolve">
                                      <p:cBhvr>
                                        <p:cTn id="27" dur="500"/>
                                        <p:tgtEl>
                                          <p:spTgt spid="67587">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67587">
                                            <p:txEl>
                                              <p:pRg st="6" end="6"/>
                                            </p:txEl>
                                          </p:spTgt>
                                        </p:tgtEl>
                                        <p:attrNameLst>
                                          <p:attrName>style.visibility</p:attrName>
                                        </p:attrNameLst>
                                      </p:cBhvr>
                                      <p:to>
                                        <p:strVal val="visible"/>
                                      </p:to>
                                    </p:set>
                                    <p:animEffect transition="in" filter="dissolve">
                                      <p:cBhvr>
                                        <p:cTn id="32" dur="500"/>
                                        <p:tgtEl>
                                          <p:spTgt spid="67587">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67587">
                                            <p:txEl>
                                              <p:pRg st="7" end="7"/>
                                            </p:txEl>
                                          </p:spTgt>
                                        </p:tgtEl>
                                        <p:attrNameLst>
                                          <p:attrName>style.visibility</p:attrName>
                                        </p:attrNameLst>
                                      </p:cBhvr>
                                      <p:to>
                                        <p:strVal val="visible"/>
                                      </p:to>
                                    </p:set>
                                    <p:animEffect transition="in" filter="dissolve">
                                      <p:cBhvr>
                                        <p:cTn id="37" dur="500"/>
                                        <p:tgtEl>
                                          <p:spTgt spid="67587">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nodeType="clickEffect">
                                  <p:stCondLst>
                                    <p:cond delay="0"/>
                                  </p:stCondLst>
                                  <p:childTnLst>
                                    <p:set>
                                      <p:cBhvr>
                                        <p:cTn id="41" dur="1" fill="hold">
                                          <p:stCondLst>
                                            <p:cond delay="0"/>
                                          </p:stCondLst>
                                        </p:cTn>
                                        <p:tgtEl>
                                          <p:spTgt spid="67587">
                                            <p:txEl>
                                              <p:pRg st="8" end="8"/>
                                            </p:txEl>
                                          </p:spTgt>
                                        </p:tgtEl>
                                        <p:attrNameLst>
                                          <p:attrName>style.visibility</p:attrName>
                                        </p:attrNameLst>
                                      </p:cBhvr>
                                      <p:to>
                                        <p:strVal val="visible"/>
                                      </p:to>
                                    </p:set>
                                    <p:animEffect transition="in" filter="dissolve">
                                      <p:cBhvr>
                                        <p:cTn id="42" dur="500"/>
                                        <p:tgtEl>
                                          <p:spTgt spid="67587">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nodeType="clickEffect">
                                  <p:stCondLst>
                                    <p:cond delay="0"/>
                                  </p:stCondLst>
                                  <p:childTnLst>
                                    <p:set>
                                      <p:cBhvr>
                                        <p:cTn id="46" dur="1" fill="hold">
                                          <p:stCondLst>
                                            <p:cond delay="0"/>
                                          </p:stCondLst>
                                        </p:cTn>
                                        <p:tgtEl>
                                          <p:spTgt spid="67587">
                                            <p:txEl>
                                              <p:pRg st="9" end="9"/>
                                            </p:txEl>
                                          </p:spTgt>
                                        </p:tgtEl>
                                        <p:attrNameLst>
                                          <p:attrName>style.visibility</p:attrName>
                                        </p:attrNameLst>
                                      </p:cBhvr>
                                      <p:to>
                                        <p:strVal val="visible"/>
                                      </p:to>
                                    </p:set>
                                    <p:animEffect transition="in" filter="dissolve">
                                      <p:cBhvr>
                                        <p:cTn id="47" dur="500"/>
                                        <p:tgtEl>
                                          <p:spTgt spid="67587">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3/30 ATB</a:t>
            </a:r>
            <a:endParaRPr lang="en-US" dirty="0"/>
          </a:p>
        </p:txBody>
      </p:sp>
      <p:sp>
        <p:nvSpPr>
          <p:cNvPr id="3" name="Content Placeholder 2"/>
          <p:cNvSpPr>
            <a:spLocks noGrp="1"/>
          </p:cNvSpPr>
          <p:nvPr>
            <p:ph idx="1"/>
          </p:nvPr>
        </p:nvSpPr>
        <p:spPr/>
        <p:txBody>
          <a:bodyPr/>
          <a:lstStyle/>
          <a:p>
            <a:r>
              <a:rPr lang="en-US" dirty="0" smtClean="0"/>
              <a:t>What is NDD (nature deficit disorder).  Have you ever felt affected by this? </a:t>
            </a:r>
            <a:r>
              <a:rPr lang="en-US" dirty="0"/>
              <a:t> </a:t>
            </a:r>
            <a:r>
              <a:rPr lang="en-US" dirty="0" smtClean="0"/>
              <a:t>Should we develop medication for treatment???</a:t>
            </a:r>
          </a:p>
          <a:p>
            <a:r>
              <a:rPr lang="en-US" dirty="0" smtClean="0"/>
              <a:t>Today:</a:t>
            </a:r>
          </a:p>
          <a:p>
            <a:pPr lvl="1"/>
            <a:r>
              <a:rPr lang="en-US" dirty="0" smtClean="0"/>
              <a:t>Discuss island biogeography</a:t>
            </a:r>
          </a:p>
          <a:p>
            <a:pPr lvl="1"/>
            <a:r>
              <a:rPr lang="en-US" dirty="0" smtClean="0"/>
              <a:t>Book assignment Monday – bring you book if needed</a:t>
            </a:r>
          </a:p>
          <a:p>
            <a:pPr lvl="1"/>
            <a:r>
              <a:rPr lang="en-US" dirty="0" smtClean="0"/>
              <a:t>Quest -- Tuesday</a:t>
            </a:r>
          </a:p>
          <a:p>
            <a:pPr lvl="1"/>
            <a:endParaRPr lang="en-US" dirty="0"/>
          </a:p>
        </p:txBody>
      </p:sp>
    </p:spTree>
    <p:extLst>
      <p:ext uri="{BB962C8B-B14F-4D97-AF65-F5344CB8AC3E}">
        <p14:creationId xmlns:p14="http://schemas.microsoft.com/office/powerpoint/2010/main" val="97646910"/>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779462" y="0"/>
            <a:ext cx="7581901" cy="660400"/>
          </a:xfrm>
        </p:spPr>
        <p:txBody>
          <a:bodyPr/>
          <a:lstStyle/>
          <a:p>
            <a:pPr eaLnBrk="1" hangingPunct="1">
              <a:defRPr/>
            </a:pPr>
            <a:r>
              <a:rPr lang="en-US" sz="3300" dirty="0" smtClean="0">
                <a:cs typeface="+mj-cs"/>
              </a:rPr>
              <a:t>People value and seek out nature</a:t>
            </a:r>
          </a:p>
        </p:txBody>
      </p:sp>
      <p:sp>
        <p:nvSpPr>
          <p:cNvPr id="18435" name="Rectangle 3"/>
          <p:cNvSpPr>
            <a:spLocks noGrp="1" noChangeArrowheads="1"/>
          </p:cNvSpPr>
          <p:nvPr>
            <p:ph type="body" idx="1"/>
          </p:nvPr>
        </p:nvSpPr>
        <p:spPr>
          <a:xfrm>
            <a:off x="21441" y="584200"/>
            <a:ext cx="5181600" cy="5943600"/>
          </a:xfrm>
        </p:spPr>
        <p:txBody>
          <a:bodyPr>
            <a:normAutofit/>
          </a:bodyPr>
          <a:lstStyle/>
          <a:p>
            <a:pPr eaLnBrk="1" hangingPunct="1">
              <a:defRPr/>
            </a:pPr>
            <a:r>
              <a:rPr lang="en-US" sz="2400" b="1" u="sng" dirty="0" err="1" smtClean="0">
                <a:cs typeface="+mn-cs"/>
              </a:rPr>
              <a:t>Biophilia</a:t>
            </a:r>
            <a:r>
              <a:rPr lang="en-US" sz="2400" dirty="0" smtClean="0">
                <a:cs typeface="+mn-cs"/>
              </a:rPr>
              <a:t> =</a:t>
            </a:r>
          </a:p>
          <a:p>
            <a:pPr lvl="1">
              <a:defRPr/>
            </a:pPr>
            <a:r>
              <a:rPr lang="en-US" sz="2200" dirty="0" smtClean="0">
                <a:cs typeface="+mn-cs"/>
              </a:rPr>
              <a:t>connections that humans subconsciously seek with life</a:t>
            </a:r>
          </a:p>
          <a:p>
            <a:pPr lvl="1" eaLnBrk="1" hangingPunct="1">
              <a:defRPr/>
            </a:pPr>
            <a:r>
              <a:rPr lang="en-US" sz="2400" dirty="0" smtClean="0"/>
              <a:t>Our affinity for parks and wildlife</a:t>
            </a:r>
          </a:p>
          <a:p>
            <a:pPr lvl="1" eaLnBrk="1" hangingPunct="1">
              <a:defRPr/>
            </a:pPr>
            <a:r>
              <a:rPr lang="en-US" sz="2400" dirty="0" smtClean="0"/>
              <a:t>Keeping of pets</a:t>
            </a:r>
          </a:p>
          <a:p>
            <a:pPr lvl="1" eaLnBrk="1" hangingPunct="1">
              <a:defRPr/>
            </a:pPr>
            <a:r>
              <a:rPr lang="en-US" sz="2400" dirty="0" smtClean="0"/>
              <a:t>High value of real estate with views of natural lands</a:t>
            </a:r>
          </a:p>
          <a:p>
            <a:pPr eaLnBrk="1" hangingPunct="1">
              <a:defRPr/>
            </a:pPr>
            <a:r>
              <a:rPr lang="en-US" sz="2400" b="1" u="sng" dirty="0" smtClean="0">
                <a:cs typeface="+mn-cs"/>
              </a:rPr>
              <a:t>Nature deficit disorder</a:t>
            </a:r>
            <a:r>
              <a:rPr lang="en-US" sz="2400" u="sng" dirty="0" smtClean="0">
                <a:cs typeface="+mn-cs"/>
              </a:rPr>
              <a:t> </a:t>
            </a:r>
            <a:r>
              <a:rPr lang="en-US" sz="2400" dirty="0" smtClean="0">
                <a:cs typeface="+mn-cs"/>
              </a:rPr>
              <a:t>=</a:t>
            </a:r>
          </a:p>
          <a:p>
            <a:pPr lvl="1">
              <a:defRPr/>
            </a:pPr>
            <a:r>
              <a:rPr lang="en-US" sz="2200" dirty="0" smtClean="0">
                <a:cs typeface="+mn-cs"/>
              </a:rPr>
              <a:t> alienation from the natural environment</a:t>
            </a:r>
          </a:p>
          <a:p>
            <a:pPr lvl="1" eaLnBrk="1" hangingPunct="1">
              <a:defRPr/>
            </a:pPr>
            <a:r>
              <a:rPr lang="en-US" sz="2400" dirty="0" smtClean="0"/>
              <a:t>May be behind the emotional and physical problems of the young</a:t>
            </a:r>
          </a:p>
        </p:txBody>
      </p:sp>
      <p:pic>
        <p:nvPicPr>
          <p:cNvPr id="43011" name="Picture 5" descr="11_1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03041" y="804333"/>
            <a:ext cx="3940959" cy="276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2132351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Effect transition="in" filter="dissolve">
                                      <p:cBhvr>
                                        <p:cTn id="7" dur="500"/>
                                        <p:tgtEl>
                                          <p:spTgt spid="1843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8435">
                                            <p:txEl>
                                              <p:pRg st="1" end="1"/>
                                            </p:txEl>
                                          </p:spTgt>
                                        </p:tgtEl>
                                        <p:attrNameLst>
                                          <p:attrName>style.visibility</p:attrName>
                                        </p:attrNameLst>
                                      </p:cBhvr>
                                      <p:to>
                                        <p:strVal val="visible"/>
                                      </p:to>
                                    </p:set>
                                    <p:animEffect transition="in" filter="dissolve">
                                      <p:cBhvr>
                                        <p:cTn id="12" dur="500"/>
                                        <p:tgtEl>
                                          <p:spTgt spid="1843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nodeType="clickEffect">
                                  <p:stCondLst>
                                    <p:cond delay="0"/>
                                  </p:stCondLst>
                                  <p:childTnLst>
                                    <p:set>
                                      <p:cBhvr>
                                        <p:cTn id="16" dur="1" fill="hold">
                                          <p:stCondLst>
                                            <p:cond delay="0"/>
                                          </p:stCondLst>
                                        </p:cTn>
                                        <p:tgtEl>
                                          <p:spTgt spid="18435">
                                            <p:txEl>
                                              <p:pRg st="2" end="2"/>
                                            </p:txEl>
                                          </p:spTgt>
                                        </p:tgtEl>
                                        <p:attrNameLst>
                                          <p:attrName>style.visibility</p:attrName>
                                        </p:attrNameLst>
                                      </p:cBhvr>
                                      <p:to>
                                        <p:strVal val="visible"/>
                                      </p:to>
                                    </p:set>
                                    <p:animEffect transition="in" filter="dissolve">
                                      <p:cBhvr>
                                        <p:cTn id="17" dur="500"/>
                                        <p:tgtEl>
                                          <p:spTgt spid="1843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nodeType="clickEffect">
                                  <p:stCondLst>
                                    <p:cond delay="0"/>
                                  </p:stCondLst>
                                  <p:childTnLst>
                                    <p:set>
                                      <p:cBhvr>
                                        <p:cTn id="21" dur="1" fill="hold">
                                          <p:stCondLst>
                                            <p:cond delay="0"/>
                                          </p:stCondLst>
                                        </p:cTn>
                                        <p:tgtEl>
                                          <p:spTgt spid="18435">
                                            <p:txEl>
                                              <p:pRg st="3" end="3"/>
                                            </p:txEl>
                                          </p:spTgt>
                                        </p:tgtEl>
                                        <p:attrNameLst>
                                          <p:attrName>style.visibility</p:attrName>
                                        </p:attrNameLst>
                                      </p:cBhvr>
                                      <p:to>
                                        <p:strVal val="visible"/>
                                      </p:to>
                                    </p:set>
                                    <p:animEffect transition="in" filter="dissolve">
                                      <p:cBhvr>
                                        <p:cTn id="22" dur="500"/>
                                        <p:tgtEl>
                                          <p:spTgt spid="18435">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nodeType="clickEffect">
                                  <p:stCondLst>
                                    <p:cond delay="0"/>
                                  </p:stCondLst>
                                  <p:childTnLst>
                                    <p:set>
                                      <p:cBhvr>
                                        <p:cTn id="26" dur="1" fill="hold">
                                          <p:stCondLst>
                                            <p:cond delay="0"/>
                                          </p:stCondLst>
                                        </p:cTn>
                                        <p:tgtEl>
                                          <p:spTgt spid="18435">
                                            <p:txEl>
                                              <p:pRg st="4" end="4"/>
                                            </p:txEl>
                                          </p:spTgt>
                                        </p:tgtEl>
                                        <p:attrNameLst>
                                          <p:attrName>style.visibility</p:attrName>
                                        </p:attrNameLst>
                                      </p:cBhvr>
                                      <p:to>
                                        <p:strVal val="visible"/>
                                      </p:to>
                                    </p:set>
                                    <p:animEffect transition="in" filter="dissolve">
                                      <p:cBhvr>
                                        <p:cTn id="27" dur="500"/>
                                        <p:tgtEl>
                                          <p:spTgt spid="18435">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9" presetClass="entr" presetSubtype="0" fill="hold" nodeType="clickEffect">
                                  <p:stCondLst>
                                    <p:cond delay="0"/>
                                  </p:stCondLst>
                                  <p:childTnLst>
                                    <p:set>
                                      <p:cBhvr>
                                        <p:cTn id="31" dur="1" fill="hold">
                                          <p:stCondLst>
                                            <p:cond delay="0"/>
                                          </p:stCondLst>
                                        </p:cTn>
                                        <p:tgtEl>
                                          <p:spTgt spid="18435">
                                            <p:txEl>
                                              <p:pRg st="5" end="5"/>
                                            </p:txEl>
                                          </p:spTgt>
                                        </p:tgtEl>
                                        <p:attrNameLst>
                                          <p:attrName>style.visibility</p:attrName>
                                        </p:attrNameLst>
                                      </p:cBhvr>
                                      <p:to>
                                        <p:strVal val="visible"/>
                                      </p:to>
                                    </p:set>
                                    <p:animEffect transition="in" filter="dissolve">
                                      <p:cBhvr>
                                        <p:cTn id="32" dur="500"/>
                                        <p:tgtEl>
                                          <p:spTgt spid="1843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18435">
                                            <p:txEl>
                                              <p:pRg st="6" end="6"/>
                                            </p:txEl>
                                          </p:spTgt>
                                        </p:tgtEl>
                                        <p:attrNameLst>
                                          <p:attrName>style.visibility</p:attrName>
                                        </p:attrNameLst>
                                      </p:cBhvr>
                                      <p:to>
                                        <p:strVal val="visible"/>
                                      </p:to>
                                    </p:set>
                                    <p:animEffect transition="in" filter="dissolve">
                                      <p:cBhvr>
                                        <p:cTn id="37" dur="500"/>
                                        <p:tgtEl>
                                          <p:spTgt spid="18435">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9" presetClass="entr" presetSubtype="0" fill="hold" nodeType="clickEffect">
                                  <p:stCondLst>
                                    <p:cond delay="0"/>
                                  </p:stCondLst>
                                  <p:childTnLst>
                                    <p:set>
                                      <p:cBhvr>
                                        <p:cTn id="41" dur="1" fill="hold">
                                          <p:stCondLst>
                                            <p:cond delay="0"/>
                                          </p:stCondLst>
                                        </p:cTn>
                                        <p:tgtEl>
                                          <p:spTgt spid="18435">
                                            <p:txEl>
                                              <p:pRg st="7" end="7"/>
                                            </p:txEl>
                                          </p:spTgt>
                                        </p:tgtEl>
                                        <p:attrNameLst>
                                          <p:attrName>style.visibility</p:attrName>
                                        </p:attrNameLst>
                                      </p:cBhvr>
                                      <p:to>
                                        <p:strVal val="visible"/>
                                      </p:to>
                                    </p:set>
                                    <p:animEffect transition="in" filter="dissolve">
                                      <p:cBhvr>
                                        <p:cTn id="42" dur="500"/>
                                        <p:tgtEl>
                                          <p:spTgt spid="1843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3300" dirty="0" smtClean="0"/>
              <a:t>Weighing the Issues – p314</a:t>
            </a:r>
            <a:endParaRPr lang="en-US" sz="3300" dirty="0"/>
          </a:p>
        </p:txBody>
      </p:sp>
      <p:sp>
        <p:nvSpPr>
          <p:cNvPr id="3" name="Content Placeholder 2"/>
          <p:cNvSpPr>
            <a:spLocks noGrp="1"/>
          </p:cNvSpPr>
          <p:nvPr>
            <p:ph idx="1"/>
          </p:nvPr>
        </p:nvSpPr>
        <p:spPr>
          <a:xfrm>
            <a:off x="228600" y="1276350"/>
            <a:ext cx="8788400" cy="4667250"/>
          </a:xfrm>
        </p:spPr>
        <p:txBody>
          <a:bodyPr/>
          <a:lstStyle/>
          <a:p>
            <a:pPr>
              <a:defRPr/>
            </a:pPr>
            <a:r>
              <a:rPr lang="en-US" dirty="0" err="1" smtClean="0"/>
              <a:t>Biophila</a:t>
            </a:r>
            <a:r>
              <a:rPr lang="en-US" dirty="0" smtClean="0"/>
              <a:t> and Nature-Deficit Disorder</a:t>
            </a:r>
          </a:p>
          <a:p>
            <a:pPr>
              <a:defRPr/>
            </a:pPr>
            <a:r>
              <a:rPr lang="en-US" dirty="0" smtClean="0"/>
              <a:t>What do you think of the concepts of </a:t>
            </a:r>
            <a:r>
              <a:rPr lang="en-US" dirty="0" err="1" smtClean="0"/>
              <a:t>biophilia</a:t>
            </a:r>
            <a:r>
              <a:rPr lang="en-US" dirty="0" smtClean="0"/>
              <a:t> and “nature-deficit disorder”?  Have you ever felt a connection to other living things that you couldn’t explain in scientific or economic terms?  Do you think that an affinity for other living things makes is innately human?</a:t>
            </a:r>
          </a:p>
          <a:p>
            <a:pPr lvl="1">
              <a:defRPr/>
            </a:pPr>
            <a:r>
              <a:rPr lang="en-US" dirty="0" smtClean="0"/>
              <a:t>Pets?</a:t>
            </a:r>
          </a:p>
          <a:p>
            <a:pPr lvl="1">
              <a:defRPr/>
            </a:pPr>
            <a:r>
              <a:rPr lang="en-US" dirty="0" smtClean="0"/>
              <a:t>Camping?</a:t>
            </a:r>
          </a:p>
          <a:p>
            <a:pPr lvl="1">
              <a:defRPr/>
            </a:pPr>
            <a:r>
              <a:rPr lang="en-US" dirty="0" smtClean="0"/>
              <a:t>Laying on ground and looking up?</a:t>
            </a:r>
            <a:endParaRPr lang="en-US" dirty="0"/>
          </a:p>
        </p:txBody>
      </p:sp>
    </p:spTree>
    <p:extLst>
      <p:ext uri="{BB962C8B-B14F-4D97-AF65-F5344CB8AC3E}">
        <p14:creationId xmlns:p14="http://schemas.microsoft.com/office/powerpoint/2010/main" val="21528523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228600" y="381000"/>
            <a:ext cx="8686800" cy="466725"/>
          </a:xfrm>
        </p:spPr>
        <p:txBody>
          <a:bodyPr/>
          <a:lstStyle/>
          <a:p>
            <a:pPr eaLnBrk="1" hangingPunct="1">
              <a:defRPr/>
            </a:pPr>
            <a:r>
              <a:rPr lang="en-US" sz="2800" dirty="0" smtClean="0">
                <a:cs typeface="+mj-cs"/>
              </a:rPr>
              <a:t>Do we have ethical obligations to other species?</a:t>
            </a:r>
          </a:p>
        </p:txBody>
      </p:sp>
      <p:sp>
        <p:nvSpPr>
          <p:cNvPr id="75779" name="Rectangle 3"/>
          <p:cNvSpPr>
            <a:spLocks noGrp="1" noChangeArrowheads="1"/>
          </p:cNvSpPr>
          <p:nvPr>
            <p:ph type="body" idx="1"/>
          </p:nvPr>
        </p:nvSpPr>
        <p:spPr>
          <a:xfrm>
            <a:off x="152400" y="1371600"/>
            <a:ext cx="8788400" cy="3295650"/>
          </a:xfrm>
        </p:spPr>
        <p:txBody>
          <a:bodyPr>
            <a:normAutofit/>
          </a:bodyPr>
          <a:lstStyle/>
          <a:p>
            <a:pPr eaLnBrk="1" hangingPunct="1">
              <a:defRPr/>
            </a:pPr>
            <a:r>
              <a:rPr lang="en-US" dirty="0" smtClean="0">
                <a:cs typeface="+mn-cs"/>
              </a:rPr>
              <a:t>Humans are part of nature and need resources to survive</a:t>
            </a:r>
          </a:p>
          <a:p>
            <a:pPr eaLnBrk="1" hangingPunct="1">
              <a:defRPr/>
            </a:pPr>
            <a:r>
              <a:rPr lang="en-US" dirty="0" smtClean="0">
                <a:cs typeface="+mn-cs"/>
              </a:rPr>
              <a:t>But, we also have conscious reasoning ability and can control our actions</a:t>
            </a:r>
          </a:p>
          <a:p>
            <a:pPr lvl="1" eaLnBrk="1" hangingPunct="1">
              <a:defRPr/>
            </a:pPr>
            <a:r>
              <a:rPr lang="en-US" dirty="0" smtClean="0"/>
              <a:t>Our ethics have developed from our intelligence and our ability to make choices</a:t>
            </a:r>
          </a:p>
          <a:p>
            <a:pPr eaLnBrk="1" hangingPunct="1">
              <a:defRPr/>
            </a:pPr>
            <a:r>
              <a:rPr lang="en-US" dirty="0" smtClean="0">
                <a:cs typeface="+mn-cs"/>
              </a:rPr>
              <a:t>Many people feel that other organisms have intrinsic value and an inherent right to exist</a:t>
            </a:r>
          </a:p>
        </p:txBody>
      </p:sp>
    </p:spTree>
    <p:extLst>
      <p:ext uri="{BB962C8B-B14F-4D97-AF65-F5344CB8AC3E}">
        <p14:creationId xmlns:p14="http://schemas.microsoft.com/office/powerpoint/2010/main" val="37862106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75779">
                                            <p:txEl>
                                              <p:pRg st="0" end="0"/>
                                            </p:txEl>
                                          </p:spTgt>
                                        </p:tgtEl>
                                        <p:attrNameLst>
                                          <p:attrName>style.visibility</p:attrName>
                                        </p:attrNameLst>
                                      </p:cBhvr>
                                      <p:to>
                                        <p:strVal val="visible"/>
                                      </p:to>
                                    </p:set>
                                    <p:animEffect transition="in" filter="dissolve">
                                      <p:cBhvr>
                                        <p:cTn id="7" dur="500"/>
                                        <p:tgtEl>
                                          <p:spTgt spid="7577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75779">
                                            <p:txEl>
                                              <p:pRg st="1" end="1"/>
                                            </p:txEl>
                                          </p:spTgt>
                                        </p:tgtEl>
                                        <p:attrNameLst>
                                          <p:attrName>style.visibility</p:attrName>
                                        </p:attrNameLst>
                                      </p:cBhvr>
                                      <p:to>
                                        <p:strVal val="visible"/>
                                      </p:to>
                                    </p:set>
                                    <p:animEffect transition="in" filter="dissolve">
                                      <p:cBhvr>
                                        <p:cTn id="12" dur="500"/>
                                        <p:tgtEl>
                                          <p:spTgt spid="7577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nodeType="clickEffect">
                                  <p:stCondLst>
                                    <p:cond delay="0"/>
                                  </p:stCondLst>
                                  <p:childTnLst>
                                    <p:set>
                                      <p:cBhvr>
                                        <p:cTn id="16" dur="1" fill="hold">
                                          <p:stCondLst>
                                            <p:cond delay="0"/>
                                          </p:stCondLst>
                                        </p:cTn>
                                        <p:tgtEl>
                                          <p:spTgt spid="75779">
                                            <p:txEl>
                                              <p:pRg st="2" end="2"/>
                                            </p:txEl>
                                          </p:spTgt>
                                        </p:tgtEl>
                                        <p:attrNameLst>
                                          <p:attrName>style.visibility</p:attrName>
                                        </p:attrNameLst>
                                      </p:cBhvr>
                                      <p:to>
                                        <p:strVal val="visible"/>
                                      </p:to>
                                    </p:set>
                                    <p:animEffect transition="in" filter="dissolve">
                                      <p:cBhvr>
                                        <p:cTn id="17" dur="500"/>
                                        <p:tgtEl>
                                          <p:spTgt spid="75779">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nodeType="clickEffect">
                                  <p:stCondLst>
                                    <p:cond delay="0"/>
                                  </p:stCondLst>
                                  <p:childTnLst>
                                    <p:set>
                                      <p:cBhvr>
                                        <p:cTn id="21" dur="1" fill="hold">
                                          <p:stCondLst>
                                            <p:cond delay="0"/>
                                          </p:stCondLst>
                                        </p:cTn>
                                        <p:tgtEl>
                                          <p:spTgt spid="75779">
                                            <p:txEl>
                                              <p:pRg st="3" end="3"/>
                                            </p:txEl>
                                          </p:spTgt>
                                        </p:tgtEl>
                                        <p:attrNameLst>
                                          <p:attrName>style.visibility</p:attrName>
                                        </p:attrNameLst>
                                      </p:cBhvr>
                                      <p:to>
                                        <p:strVal val="visible"/>
                                      </p:to>
                                    </p:set>
                                    <p:animEffect transition="in" filter="dissolve">
                                      <p:cBhvr>
                                        <p:cTn id="22" dur="500"/>
                                        <p:tgtEl>
                                          <p:spTgt spid="7577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a:xfrm>
            <a:off x="381000" y="304800"/>
            <a:ext cx="8534400" cy="1073150"/>
          </a:xfrm>
        </p:spPr>
        <p:txBody>
          <a:bodyPr/>
          <a:lstStyle/>
          <a:p>
            <a:pPr eaLnBrk="1" hangingPunct="1">
              <a:defRPr/>
            </a:pPr>
            <a:r>
              <a:rPr lang="en-US" sz="3500" dirty="0" smtClean="0">
                <a:cs typeface="+mj-cs"/>
              </a:rPr>
              <a:t>Conservation biology responds to biodiversity loss</a:t>
            </a:r>
          </a:p>
        </p:txBody>
      </p:sp>
      <p:sp>
        <p:nvSpPr>
          <p:cNvPr id="76803" name="Rectangle 3"/>
          <p:cNvSpPr>
            <a:spLocks noGrp="1" noChangeArrowheads="1"/>
          </p:cNvSpPr>
          <p:nvPr>
            <p:ph type="body" idx="1"/>
          </p:nvPr>
        </p:nvSpPr>
        <p:spPr>
          <a:xfrm>
            <a:off x="4038600" y="1377950"/>
            <a:ext cx="4800600" cy="5216525"/>
          </a:xfrm>
        </p:spPr>
        <p:txBody>
          <a:bodyPr>
            <a:normAutofit/>
          </a:bodyPr>
          <a:lstStyle/>
          <a:p>
            <a:pPr eaLnBrk="1" hangingPunct="1">
              <a:defRPr/>
            </a:pPr>
            <a:r>
              <a:rPr lang="en-US" b="1" u="sng" dirty="0" smtClean="0">
                <a:cs typeface="+mn-cs"/>
              </a:rPr>
              <a:t>Conservation biology</a:t>
            </a:r>
            <a:r>
              <a:rPr lang="en-US" u="sng" dirty="0" smtClean="0">
                <a:cs typeface="+mn-cs"/>
              </a:rPr>
              <a:t> </a:t>
            </a:r>
            <a:r>
              <a:rPr lang="en-US" dirty="0" smtClean="0">
                <a:cs typeface="+mn-cs"/>
              </a:rPr>
              <a:t>= </a:t>
            </a:r>
          </a:p>
          <a:p>
            <a:pPr lvl="1">
              <a:defRPr/>
            </a:pPr>
            <a:r>
              <a:rPr lang="en-US" dirty="0" smtClean="0">
                <a:cs typeface="+mn-cs"/>
              </a:rPr>
              <a:t>devoted to understanding the factors that influence the loss, protection, and restoration of biodiversity</a:t>
            </a:r>
          </a:p>
          <a:p>
            <a:pPr lvl="1" eaLnBrk="1" hangingPunct="1">
              <a:defRPr/>
            </a:pPr>
            <a:r>
              <a:rPr lang="en-US" dirty="0" smtClean="0"/>
              <a:t>Arose as scientists became alarmed at the degradation of natural systems</a:t>
            </a:r>
          </a:p>
          <a:p>
            <a:pPr lvl="1" eaLnBrk="1" hangingPunct="1">
              <a:defRPr/>
            </a:pPr>
            <a:r>
              <a:rPr lang="en-US" dirty="0" smtClean="0"/>
              <a:t>An applied and goal-oriented science</a:t>
            </a:r>
          </a:p>
          <a:p>
            <a:pPr lvl="1" eaLnBrk="1" hangingPunct="1">
              <a:defRPr/>
            </a:pPr>
            <a:endParaRPr lang="en-US" dirty="0" smtClean="0"/>
          </a:p>
        </p:txBody>
      </p:sp>
      <p:pic>
        <p:nvPicPr>
          <p:cNvPr id="46083" name="Picture 5" descr="11_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082800"/>
            <a:ext cx="4038600" cy="296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0339192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76803">
                                            <p:txEl>
                                              <p:pRg st="0" end="0"/>
                                            </p:txEl>
                                          </p:spTgt>
                                        </p:tgtEl>
                                        <p:attrNameLst>
                                          <p:attrName>style.visibility</p:attrName>
                                        </p:attrNameLst>
                                      </p:cBhvr>
                                      <p:to>
                                        <p:strVal val="visible"/>
                                      </p:to>
                                    </p:set>
                                    <p:anim calcmode="lin" valueType="num">
                                      <p:cBhvr additive="base">
                                        <p:cTn id="7" dur="500" fill="hold"/>
                                        <p:tgtEl>
                                          <p:spTgt spid="7680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680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6803">
                                            <p:txEl>
                                              <p:pRg st="1" end="1"/>
                                            </p:txEl>
                                          </p:spTgt>
                                        </p:tgtEl>
                                        <p:attrNameLst>
                                          <p:attrName>style.visibility</p:attrName>
                                        </p:attrNameLst>
                                      </p:cBhvr>
                                      <p:to>
                                        <p:strVal val="visible"/>
                                      </p:to>
                                    </p:set>
                                    <p:anim calcmode="lin" valueType="num">
                                      <p:cBhvr additive="base">
                                        <p:cTn id="13" dur="500" fill="hold"/>
                                        <p:tgtEl>
                                          <p:spTgt spid="7680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680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76803">
                                            <p:txEl>
                                              <p:pRg st="2" end="2"/>
                                            </p:txEl>
                                          </p:spTgt>
                                        </p:tgtEl>
                                        <p:attrNameLst>
                                          <p:attrName>style.visibility</p:attrName>
                                        </p:attrNameLst>
                                      </p:cBhvr>
                                      <p:to>
                                        <p:strVal val="visible"/>
                                      </p:to>
                                    </p:set>
                                    <p:anim calcmode="lin" valueType="num">
                                      <p:cBhvr additive="base">
                                        <p:cTn id="19" dur="500" fill="hold"/>
                                        <p:tgtEl>
                                          <p:spTgt spid="7680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680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76803">
                                            <p:txEl>
                                              <p:pRg st="3" end="3"/>
                                            </p:txEl>
                                          </p:spTgt>
                                        </p:tgtEl>
                                        <p:attrNameLst>
                                          <p:attrName>style.visibility</p:attrName>
                                        </p:attrNameLst>
                                      </p:cBhvr>
                                      <p:to>
                                        <p:strVal val="visible"/>
                                      </p:to>
                                    </p:set>
                                    <p:anim calcmode="lin" valueType="num">
                                      <p:cBhvr additive="base">
                                        <p:cTn id="25" dur="500" fill="hold"/>
                                        <p:tgtEl>
                                          <p:spTgt spid="7680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680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4/2 ATB</a:t>
            </a:r>
            <a:endParaRPr lang="en-US" dirty="0"/>
          </a:p>
        </p:txBody>
      </p:sp>
      <p:sp>
        <p:nvSpPr>
          <p:cNvPr id="3" name="Content Placeholder 2"/>
          <p:cNvSpPr>
            <a:spLocks noGrp="1"/>
          </p:cNvSpPr>
          <p:nvPr>
            <p:ph idx="1"/>
          </p:nvPr>
        </p:nvSpPr>
        <p:spPr/>
        <p:txBody>
          <a:bodyPr/>
          <a:lstStyle/>
          <a:p>
            <a:r>
              <a:rPr lang="en-US" dirty="0" smtClean="0"/>
              <a:t>What is the minimum viable population?</a:t>
            </a:r>
          </a:p>
          <a:p>
            <a:r>
              <a:rPr lang="en-US" dirty="0" smtClean="0"/>
              <a:t>Today:</a:t>
            </a:r>
          </a:p>
          <a:p>
            <a:pPr lvl="1"/>
            <a:r>
              <a:rPr lang="en-US" dirty="0" smtClean="0"/>
              <a:t>Finish the chapter</a:t>
            </a:r>
          </a:p>
          <a:p>
            <a:pPr lvl="1"/>
            <a:r>
              <a:rPr lang="en-US" dirty="0" smtClean="0"/>
              <a:t>Bring your book tomorrow (book assignment)</a:t>
            </a:r>
          </a:p>
          <a:p>
            <a:pPr lvl="1"/>
            <a:r>
              <a:rPr lang="en-US" dirty="0" smtClean="0"/>
              <a:t>52 point quiz or test -- Wednesday</a:t>
            </a:r>
            <a:endParaRPr lang="en-US" dirty="0"/>
          </a:p>
        </p:txBody>
      </p:sp>
    </p:spTree>
    <p:extLst>
      <p:ext uri="{BB962C8B-B14F-4D97-AF65-F5344CB8AC3E}">
        <p14:creationId xmlns:p14="http://schemas.microsoft.com/office/powerpoint/2010/main" val="4221767352"/>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0" y="1676400"/>
            <a:ext cx="6908800" cy="5181600"/>
          </a:xfrm>
          <a:prstGeom prst="rect">
            <a:avLst/>
          </a:prstGeom>
        </p:spPr>
      </p:pic>
    </p:spTree>
    <p:extLst>
      <p:ext uri="{BB962C8B-B14F-4D97-AF65-F5344CB8AC3E}">
        <p14:creationId xmlns:p14="http://schemas.microsoft.com/office/powerpoint/2010/main" val="2631703327"/>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 11</a:t>
            </a:r>
            <a:endParaRPr lang="en-US" dirty="0"/>
          </a:p>
        </p:txBody>
      </p:sp>
      <p:sp>
        <p:nvSpPr>
          <p:cNvPr id="3" name="Content Placeholder 2"/>
          <p:cNvSpPr>
            <a:spLocks noGrp="1"/>
          </p:cNvSpPr>
          <p:nvPr>
            <p:ph idx="1"/>
          </p:nvPr>
        </p:nvSpPr>
        <p:spPr/>
        <p:txBody>
          <a:bodyPr/>
          <a:lstStyle/>
          <a:p>
            <a:r>
              <a:rPr lang="en-US" dirty="0" smtClean="0"/>
              <a:t>Biodiversity and Conservation Biology</a:t>
            </a:r>
            <a:endParaRPr lang="en-US" dirty="0"/>
          </a:p>
        </p:txBody>
      </p:sp>
      <p:sp>
        <p:nvSpPr>
          <p:cNvPr id="4" name="TextBox 3"/>
          <p:cNvSpPr txBox="1"/>
          <p:nvPr/>
        </p:nvSpPr>
        <p:spPr>
          <a:xfrm>
            <a:off x="4531895" y="1430421"/>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961561401"/>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52400" y="16933"/>
            <a:ext cx="8763000" cy="466725"/>
          </a:xfrm>
        </p:spPr>
        <p:txBody>
          <a:bodyPr/>
          <a:lstStyle/>
          <a:p>
            <a:pPr eaLnBrk="1" hangingPunct="1">
              <a:defRPr/>
            </a:pPr>
            <a:r>
              <a:rPr lang="en-US" sz="2800" dirty="0" smtClean="0">
                <a:cs typeface="+mj-cs"/>
              </a:rPr>
              <a:t>Conservation scientists work at multiple levels</a:t>
            </a:r>
          </a:p>
        </p:txBody>
      </p:sp>
      <p:sp>
        <p:nvSpPr>
          <p:cNvPr id="19459" name="Rectangle 3"/>
          <p:cNvSpPr>
            <a:spLocks noGrp="1" noChangeArrowheads="1"/>
          </p:cNvSpPr>
          <p:nvPr>
            <p:ph type="body" idx="1"/>
          </p:nvPr>
        </p:nvSpPr>
        <p:spPr>
          <a:xfrm>
            <a:off x="381000" y="483658"/>
            <a:ext cx="8382000" cy="6103409"/>
          </a:xfrm>
        </p:spPr>
        <p:txBody>
          <a:bodyPr>
            <a:normAutofit/>
          </a:bodyPr>
          <a:lstStyle/>
          <a:p>
            <a:pPr eaLnBrk="1" hangingPunct="1">
              <a:spcBef>
                <a:spcPct val="0"/>
              </a:spcBef>
              <a:defRPr/>
            </a:pPr>
            <a:r>
              <a:rPr lang="en-US" sz="2500" dirty="0" smtClean="0"/>
              <a:t>Conservation biologists integrate evolution and extinction with ecology and environmental systems</a:t>
            </a:r>
          </a:p>
          <a:p>
            <a:pPr lvl="1" eaLnBrk="1" hangingPunct="1">
              <a:spcBef>
                <a:spcPct val="0"/>
              </a:spcBef>
              <a:defRPr/>
            </a:pPr>
            <a:r>
              <a:rPr lang="en-US" sz="2500" dirty="0" smtClean="0"/>
              <a:t>Design, test, and implement ways to mitigate human impacts</a:t>
            </a:r>
          </a:p>
          <a:p>
            <a:pPr eaLnBrk="1" hangingPunct="1">
              <a:spcBef>
                <a:spcPct val="0"/>
              </a:spcBef>
              <a:defRPr/>
            </a:pPr>
            <a:r>
              <a:rPr lang="en-US" sz="2500" b="1" u="sng" dirty="0" smtClean="0"/>
              <a:t>Conservation geneticists</a:t>
            </a:r>
            <a:r>
              <a:rPr lang="en-US" sz="2500" u="sng" dirty="0" smtClean="0"/>
              <a:t> </a:t>
            </a:r>
            <a:r>
              <a:rPr lang="en-US" sz="2500" dirty="0" smtClean="0"/>
              <a:t>= </a:t>
            </a:r>
          </a:p>
          <a:p>
            <a:pPr lvl="1" eaLnBrk="1" hangingPunct="1">
              <a:spcBef>
                <a:spcPct val="0"/>
              </a:spcBef>
              <a:defRPr/>
            </a:pPr>
            <a:r>
              <a:rPr lang="en-US" sz="2500" dirty="0" smtClean="0"/>
              <a:t>study genetic attributes of organisms to infer the status of their population</a:t>
            </a:r>
          </a:p>
          <a:p>
            <a:pPr eaLnBrk="1" hangingPunct="1">
              <a:spcBef>
                <a:spcPct val="0"/>
              </a:spcBef>
              <a:defRPr/>
            </a:pPr>
            <a:r>
              <a:rPr lang="en-US" sz="2500" b="1" u="sng" dirty="0" smtClean="0"/>
              <a:t>Minimum viable population</a:t>
            </a:r>
            <a:r>
              <a:rPr lang="en-US" sz="2500" u="sng" dirty="0" smtClean="0"/>
              <a:t> </a:t>
            </a:r>
            <a:r>
              <a:rPr lang="en-US" sz="2500" dirty="0" smtClean="0"/>
              <a:t>=</a:t>
            </a:r>
          </a:p>
          <a:p>
            <a:pPr lvl="1" eaLnBrk="1" hangingPunct="1">
              <a:spcBef>
                <a:spcPct val="0"/>
              </a:spcBef>
              <a:defRPr/>
            </a:pPr>
            <a:r>
              <a:rPr lang="en-US" sz="2500" dirty="0" smtClean="0"/>
              <a:t> how small a population can become before it runs into problems</a:t>
            </a:r>
          </a:p>
          <a:p>
            <a:pPr eaLnBrk="1" hangingPunct="1">
              <a:spcBef>
                <a:spcPct val="0"/>
              </a:spcBef>
              <a:defRPr/>
            </a:pPr>
            <a:r>
              <a:rPr lang="en-US" sz="2500" b="1" u="sng" dirty="0" err="1" smtClean="0"/>
              <a:t>Metapopulations</a:t>
            </a:r>
            <a:r>
              <a:rPr lang="en-US" sz="2500" dirty="0" smtClean="0"/>
              <a:t> = </a:t>
            </a:r>
          </a:p>
          <a:p>
            <a:pPr lvl="1" eaLnBrk="1" hangingPunct="1">
              <a:spcBef>
                <a:spcPct val="0"/>
              </a:spcBef>
              <a:defRPr/>
            </a:pPr>
            <a:r>
              <a:rPr lang="en-US" sz="2500" dirty="0" smtClean="0"/>
              <a:t>a network of subpopulations</a:t>
            </a:r>
          </a:p>
          <a:p>
            <a:pPr lvl="2" eaLnBrk="1" hangingPunct="1">
              <a:spcBef>
                <a:spcPct val="0"/>
              </a:spcBef>
              <a:defRPr/>
            </a:pPr>
            <a:r>
              <a:rPr lang="en-US" sz="2500" dirty="0" smtClean="0"/>
              <a:t>Small populations are most vulnerable to extinction and need special attention</a:t>
            </a:r>
          </a:p>
        </p:txBody>
      </p:sp>
    </p:spTree>
    <p:extLst>
      <p:ext uri="{BB962C8B-B14F-4D97-AF65-F5344CB8AC3E}">
        <p14:creationId xmlns:p14="http://schemas.microsoft.com/office/powerpoint/2010/main" val="3396323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animEffect transition="in" filter="dissolve">
                                      <p:cBhvr>
                                        <p:cTn id="7" dur="500"/>
                                        <p:tgtEl>
                                          <p:spTgt spid="1945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19459">
                                            <p:txEl>
                                              <p:pRg st="1" end="1"/>
                                            </p:txEl>
                                          </p:spTgt>
                                        </p:tgtEl>
                                        <p:attrNameLst>
                                          <p:attrName>style.visibility</p:attrName>
                                        </p:attrNameLst>
                                      </p:cBhvr>
                                      <p:to>
                                        <p:strVal val="visible"/>
                                      </p:to>
                                    </p:set>
                                    <p:animEffect transition="in" filter="dissolve">
                                      <p:cBhvr>
                                        <p:cTn id="12" dur="500"/>
                                        <p:tgtEl>
                                          <p:spTgt spid="1945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nodeType="clickEffect">
                                  <p:stCondLst>
                                    <p:cond delay="0"/>
                                  </p:stCondLst>
                                  <p:childTnLst>
                                    <p:set>
                                      <p:cBhvr>
                                        <p:cTn id="16" dur="1" fill="hold">
                                          <p:stCondLst>
                                            <p:cond delay="0"/>
                                          </p:stCondLst>
                                        </p:cTn>
                                        <p:tgtEl>
                                          <p:spTgt spid="19459">
                                            <p:txEl>
                                              <p:pRg st="2" end="2"/>
                                            </p:txEl>
                                          </p:spTgt>
                                        </p:tgtEl>
                                        <p:attrNameLst>
                                          <p:attrName>style.visibility</p:attrName>
                                        </p:attrNameLst>
                                      </p:cBhvr>
                                      <p:to>
                                        <p:strVal val="visible"/>
                                      </p:to>
                                    </p:set>
                                    <p:animEffect transition="in" filter="dissolve">
                                      <p:cBhvr>
                                        <p:cTn id="17" dur="500"/>
                                        <p:tgtEl>
                                          <p:spTgt spid="19459">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nodeType="clickEffect">
                                  <p:stCondLst>
                                    <p:cond delay="0"/>
                                  </p:stCondLst>
                                  <p:childTnLst>
                                    <p:set>
                                      <p:cBhvr>
                                        <p:cTn id="21" dur="1" fill="hold">
                                          <p:stCondLst>
                                            <p:cond delay="0"/>
                                          </p:stCondLst>
                                        </p:cTn>
                                        <p:tgtEl>
                                          <p:spTgt spid="19459">
                                            <p:txEl>
                                              <p:pRg st="3" end="3"/>
                                            </p:txEl>
                                          </p:spTgt>
                                        </p:tgtEl>
                                        <p:attrNameLst>
                                          <p:attrName>style.visibility</p:attrName>
                                        </p:attrNameLst>
                                      </p:cBhvr>
                                      <p:to>
                                        <p:strVal val="visible"/>
                                      </p:to>
                                    </p:set>
                                    <p:animEffect transition="in" filter="dissolve">
                                      <p:cBhvr>
                                        <p:cTn id="22" dur="500"/>
                                        <p:tgtEl>
                                          <p:spTgt spid="19459">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nodeType="clickEffect">
                                  <p:stCondLst>
                                    <p:cond delay="0"/>
                                  </p:stCondLst>
                                  <p:childTnLst>
                                    <p:set>
                                      <p:cBhvr>
                                        <p:cTn id="26" dur="1" fill="hold">
                                          <p:stCondLst>
                                            <p:cond delay="0"/>
                                          </p:stCondLst>
                                        </p:cTn>
                                        <p:tgtEl>
                                          <p:spTgt spid="19459">
                                            <p:txEl>
                                              <p:pRg st="4" end="4"/>
                                            </p:txEl>
                                          </p:spTgt>
                                        </p:tgtEl>
                                        <p:attrNameLst>
                                          <p:attrName>style.visibility</p:attrName>
                                        </p:attrNameLst>
                                      </p:cBhvr>
                                      <p:to>
                                        <p:strVal val="visible"/>
                                      </p:to>
                                    </p:set>
                                    <p:animEffect transition="in" filter="dissolve">
                                      <p:cBhvr>
                                        <p:cTn id="27" dur="500"/>
                                        <p:tgtEl>
                                          <p:spTgt spid="19459">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9" presetClass="entr" presetSubtype="0" fill="hold" nodeType="clickEffect">
                                  <p:stCondLst>
                                    <p:cond delay="0"/>
                                  </p:stCondLst>
                                  <p:childTnLst>
                                    <p:set>
                                      <p:cBhvr>
                                        <p:cTn id="31" dur="1" fill="hold">
                                          <p:stCondLst>
                                            <p:cond delay="0"/>
                                          </p:stCondLst>
                                        </p:cTn>
                                        <p:tgtEl>
                                          <p:spTgt spid="19459">
                                            <p:txEl>
                                              <p:pRg st="5" end="5"/>
                                            </p:txEl>
                                          </p:spTgt>
                                        </p:tgtEl>
                                        <p:attrNameLst>
                                          <p:attrName>style.visibility</p:attrName>
                                        </p:attrNameLst>
                                      </p:cBhvr>
                                      <p:to>
                                        <p:strVal val="visible"/>
                                      </p:to>
                                    </p:set>
                                    <p:animEffect transition="in" filter="dissolve">
                                      <p:cBhvr>
                                        <p:cTn id="32" dur="500"/>
                                        <p:tgtEl>
                                          <p:spTgt spid="19459">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9" presetClass="entr" presetSubtype="0" fill="hold" nodeType="clickEffect">
                                  <p:stCondLst>
                                    <p:cond delay="0"/>
                                  </p:stCondLst>
                                  <p:childTnLst>
                                    <p:set>
                                      <p:cBhvr>
                                        <p:cTn id="36" dur="1" fill="hold">
                                          <p:stCondLst>
                                            <p:cond delay="0"/>
                                          </p:stCondLst>
                                        </p:cTn>
                                        <p:tgtEl>
                                          <p:spTgt spid="19459">
                                            <p:txEl>
                                              <p:pRg st="6" end="6"/>
                                            </p:txEl>
                                          </p:spTgt>
                                        </p:tgtEl>
                                        <p:attrNameLst>
                                          <p:attrName>style.visibility</p:attrName>
                                        </p:attrNameLst>
                                      </p:cBhvr>
                                      <p:to>
                                        <p:strVal val="visible"/>
                                      </p:to>
                                    </p:set>
                                    <p:animEffect transition="in" filter="dissolve">
                                      <p:cBhvr>
                                        <p:cTn id="37" dur="500"/>
                                        <p:tgtEl>
                                          <p:spTgt spid="19459">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9" presetClass="entr" presetSubtype="0" fill="hold" nodeType="clickEffect">
                                  <p:stCondLst>
                                    <p:cond delay="0"/>
                                  </p:stCondLst>
                                  <p:childTnLst>
                                    <p:set>
                                      <p:cBhvr>
                                        <p:cTn id="41" dur="1" fill="hold">
                                          <p:stCondLst>
                                            <p:cond delay="0"/>
                                          </p:stCondLst>
                                        </p:cTn>
                                        <p:tgtEl>
                                          <p:spTgt spid="19459">
                                            <p:txEl>
                                              <p:pRg st="7" end="7"/>
                                            </p:txEl>
                                          </p:spTgt>
                                        </p:tgtEl>
                                        <p:attrNameLst>
                                          <p:attrName>style.visibility</p:attrName>
                                        </p:attrNameLst>
                                      </p:cBhvr>
                                      <p:to>
                                        <p:strVal val="visible"/>
                                      </p:to>
                                    </p:set>
                                    <p:animEffect transition="in" filter="dissolve">
                                      <p:cBhvr>
                                        <p:cTn id="42" dur="500"/>
                                        <p:tgtEl>
                                          <p:spTgt spid="19459">
                                            <p:txEl>
                                              <p:pRg st="7" end="7"/>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9" presetClass="entr" presetSubtype="0" fill="hold" nodeType="clickEffect">
                                  <p:stCondLst>
                                    <p:cond delay="0"/>
                                  </p:stCondLst>
                                  <p:childTnLst>
                                    <p:set>
                                      <p:cBhvr>
                                        <p:cTn id="46" dur="1" fill="hold">
                                          <p:stCondLst>
                                            <p:cond delay="0"/>
                                          </p:stCondLst>
                                        </p:cTn>
                                        <p:tgtEl>
                                          <p:spTgt spid="19459">
                                            <p:txEl>
                                              <p:pRg st="8" end="8"/>
                                            </p:txEl>
                                          </p:spTgt>
                                        </p:tgtEl>
                                        <p:attrNameLst>
                                          <p:attrName>style.visibility</p:attrName>
                                        </p:attrNameLst>
                                      </p:cBhvr>
                                      <p:to>
                                        <p:strVal val="visible"/>
                                      </p:to>
                                    </p:set>
                                    <p:animEffect transition="in" filter="dissolve">
                                      <p:cBhvr>
                                        <p:cTn id="47" dur="500"/>
                                        <p:tgtEl>
                                          <p:spTgt spid="1945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a:xfrm>
            <a:off x="779462" y="107577"/>
            <a:ext cx="7581901" cy="993090"/>
          </a:xfrm>
        </p:spPr>
        <p:txBody>
          <a:bodyPr/>
          <a:lstStyle/>
          <a:p>
            <a:pPr eaLnBrk="1" hangingPunct="1">
              <a:defRPr/>
            </a:pPr>
            <a:r>
              <a:rPr lang="en-US" dirty="0" smtClean="0">
                <a:cs typeface="+mj-cs"/>
              </a:rPr>
              <a:t>Island biogeography</a:t>
            </a:r>
          </a:p>
        </p:txBody>
      </p:sp>
      <p:sp>
        <p:nvSpPr>
          <p:cNvPr id="77827" name="Rectangle 3"/>
          <p:cNvSpPr>
            <a:spLocks noGrp="1" noChangeArrowheads="1"/>
          </p:cNvSpPr>
          <p:nvPr>
            <p:ph type="body" idx="1"/>
          </p:nvPr>
        </p:nvSpPr>
        <p:spPr>
          <a:xfrm>
            <a:off x="192088" y="1263650"/>
            <a:ext cx="8788400" cy="4667250"/>
          </a:xfrm>
        </p:spPr>
        <p:txBody>
          <a:bodyPr>
            <a:normAutofit lnSpcReduction="10000"/>
          </a:bodyPr>
          <a:lstStyle/>
          <a:p>
            <a:pPr eaLnBrk="1" hangingPunct="1">
              <a:defRPr/>
            </a:pPr>
            <a:r>
              <a:rPr lang="en-US" sz="2600" b="1" u="sng" dirty="0" smtClean="0"/>
              <a:t>Equilibrium theory of island biogeography</a:t>
            </a:r>
            <a:r>
              <a:rPr lang="en-US" sz="2600" u="sng" dirty="0" smtClean="0"/>
              <a:t> </a:t>
            </a:r>
            <a:r>
              <a:rPr lang="en-US" sz="2600" dirty="0" smtClean="0"/>
              <a:t>= </a:t>
            </a:r>
          </a:p>
          <a:p>
            <a:pPr lvl="1" eaLnBrk="1" hangingPunct="1">
              <a:defRPr/>
            </a:pPr>
            <a:r>
              <a:rPr lang="en-US" sz="2600" dirty="0" smtClean="0"/>
              <a:t>explains how species come to be distributed among oceanic islands</a:t>
            </a:r>
          </a:p>
          <a:p>
            <a:pPr lvl="1" eaLnBrk="1" hangingPunct="1">
              <a:defRPr/>
            </a:pPr>
            <a:r>
              <a:rPr lang="en-US" sz="2600" dirty="0" smtClean="0"/>
              <a:t>Also applies to </a:t>
            </a:r>
            <a:r>
              <a:rPr lang="ja-JP" altLang="en-US" sz="2600" dirty="0" smtClean="0">
                <a:latin typeface="Arial"/>
              </a:rPr>
              <a:t>“</a:t>
            </a:r>
            <a:r>
              <a:rPr lang="en-US" sz="2600" dirty="0" smtClean="0"/>
              <a:t>habitat islands</a:t>
            </a:r>
            <a:r>
              <a:rPr lang="ja-JP" altLang="en-US" sz="2600" dirty="0" smtClean="0">
                <a:latin typeface="Arial"/>
              </a:rPr>
              <a:t>”</a:t>
            </a:r>
            <a:r>
              <a:rPr lang="en-US" sz="2600" dirty="0" smtClean="0"/>
              <a:t> – patches of one habitat type isolated within a </a:t>
            </a:r>
            <a:r>
              <a:rPr lang="ja-JP" altLang="en-US" sz="2600" dirty="0" smtClean="0">
                <a:latin typeface="Arial"/>
              </a:rPr>
              <a:t>“</a:t>
            </a:r>
            <a:r>
              <a:rPr lang="en-US" sz="2600" dirty="0" smtClean="0"/>
              <a:t>sea</a:t>
            </a:r>
            <a:r>
              <a:rPr lang="ja-JP" altLang="en-US" sz="2600" dirty="0" smtClean="0">
                <a:latin typeface="Arial"/>
              </a:rPr>
              <a:t>”</a:t>
            </a:r>
            <a:r>
              <a:rPr lang="en-US" sz="2600" dirty="0" smtClean="0"/>
              <a:t> of others</a:t>
            </a:r>
          </a:p>
          <a:p>
            <a:pPr lvl="2">
              <a:defRPr/>
            </a:pPr>
            <a:r>
              <a:rPr lang="en-US" sz="2400" dirty="0" smtClean="0"/>
              <a:t>Ex high elevations, habitat scatter around development</a:t>
            </a:r>
          </a:p>
          <a:p>
            <a:pPr lvl="1" eaLnBrk="1" hangingPunct="1">
              <a:defRPr/>
            </a:pPr>
            <a:r>
              <a:rPr lang="en-US" sz="2600" dirty="0" smtClean="0"/>
              <a:t>Explains how the number of species on an island results from an equilibrium between immigration and extirpation</a:t>
            </a:r>
          </a:p>
          <a:p>
            <a:pPr lvl="1" eaLnBrk="1" hangingPunct="1">
              <a:defRPr/>
            </a:pPr>
            <a:r>
              <a:rPr lang="en-US" sz="2600" dirty="0" smtClean="0"/>
              <a:t>Predicts an island</a:t>
            </a:r>
            <a:r>
              <a:rPr lang="ja-JP" altLang="en-US" sz="2600" dirty="0" smtClean="0">
                <a:latin typeface="Arial"/>
              </a:rPr>
              <a:t>’</a:t>
            </a:r>
            <a:r>
              <a:rPr lang="en-US" sz="2600" dirty="0" smtClean="0"/>
              <a:t>s species richness based on the island</a:t>
            </a:r>
            <a:r>
              <a:rPr lang="ja-JP" altLang="en-US" sz="2600" dirty="0" smtClean="0">
                <a:latin typeface="Arial"/>
              </a:rPr>
              <a:t>’</a:t>
            </a:r>
            <a:r>
              <a:rPr lang="en-US" sz="2600" dirty="0" smtClean="0"/>
              <a:t>s size and distance from the mainland</a:t>
            </a:r>
          </a:p>
        </p:txBody>
      </p:sp>
    </p:spTree>
    <p:extLst>
      <p:ext uri="{BB962C8B-B14F-4D97-AF65-F5344CB8AC3E}">
        <p14:creationId xmlns:p14="http://schemas.microsoft.com/office/powerpoint/2010/main" val="148631465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782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77827">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7782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7827">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77827">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7782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2" y="107577"/>
            <a:ext cx="7581901" cy="688290"/>
          </a:xfrm>
        </p:spPr>
        <p:txBody>
          <a:bodyPr/>
          <a:lstStyle/>
          <a:p>
            <a:r>
              <a:rPr lang="en-US" sz="4000" dirty="0"/>
              <a:t>Island </a:t>
            </a:r>
            <a:r>
              <a:rPr lang="en-US" sz="4000" dirty="0" smtClean="0"/>
              <a:t>biogeography Affects</a:t>
            </a:r>
            <a:endParaRPr lang="en-US" sz="4000" dirty="0"/>
          </a:p>
        </p:txBody>
      </p:sp>
      <p:sp>
        <p:nvSpPr>
          <p:cNvPr id="3" name="Content Placeholder 2"/>
          <p:cNvSpPr>
            <a:spLocks noGrp="1"/>
          </p:cNvSpPr>
          <p:nvPr>
            <p:ph idx="1"/>
          </p:nvPr>
        </p:nvSpPr>
        <p:spPr>
          <a:xfrm>
            <a:off x="322262" y="1069788"/>
            <a:ext cx="7581901" cy="3953436"/>
          </a:xfrm>
        </p:spPr>
        <p:txBody>
          <a:bodyPr/>
          <a:lstStyle/>
          <a:p>
            <a:r>
              <a:rPr lang="en-US" dirty="0" smtClean="0"/>
              <a:t>Biodiversity -- distance from mainland if both islands are same size.</a:t>
            </a:r>
          </a:p>
          <a:p>
            <a:r>
              <a:rPr lang="en-US" dirty="0" smtClean="0"/>
              <a:t>Biodiversity -- Island size.</a:t>
            </a:r>
          </a:p>
          <a:p>
            <a:r>
              <a:rPr lang="en-US" dirty="0" smtClean="0"/>
              <a:t>Extirpation / Extinction rates – large vs. small?</a:t>
            </a:r>
            <a:endParaRPr lang="en-US" dirty="0"/>
          </a:p>
        </p:txBody>
      </p:sp>
    </p:spTree>
    <p:extLst>
      <p:ext uri="{BB962C8B-B14F-4D97-AF65-F5344CB8AC3E}">
        <p14:creationId xmlns:p14="http://schemas.microsoft.com/office/powerpoint/2010/main" val="2438811735"/>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0" y="50800"/>
            <a:ext cx="9067799" cy="400050"/>
          </a:xfrm>
        </p:spPr>
        <p:txBody>
          <a:bodyPr/>
          <a:lstStyle/>
          <a:p>
            <a:pPr eaLnBrk="1" hangingPunct="1">
              <a:defRPr/>
            </a:pPr>
            <a:r>
              <a:rPr lang="en-US" sz="3000" dirty="0" smtClean="0">
                <a:cs typeface="+mj-cs"/>
              </a:rPr>
              <a:t>Species richness results from island size and distance</a:t>
            </a:r>
          </a:p>
        </p:txBody>
      </p:sp>
      <p:pic>
        <p:nvPicPr>
          <p:cNvPr id="49154" name="Picture 5" descr="11_2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403" y="2777067"/>
            <a:ext cx="9101545" cy="407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55" name="Text Box 7"/>
          <p:cNvSpPr txBox="1">
            <a:spLocks noChangeArrowheads="1"/>
          </p:cNvSpPr>
          <p:nvPr/>
        </p:nvSpPr>
        <p:spPr bwMode="auto">
          <a:xfrm>
            <a:off x="228600" y="796577"/>
            <a:ext cx="8699818"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buFontTx/>
              <a:buChar char="•"/>
              <a:defRPr/>
            </a:pPr>
            <a:r>
              <a:rPr lang="en-US" sz="2400" dirty="0"/>
              <a:t> </a:t>
            </a:r>
            <a:r>
              <a:rPr lang="en-US" sz="2800" dirty="0"/>
              <a:t>Fewer species colonize an island far from the mainland</a:t>
            </a:r>
          </a:p>
          <a:p>
            <a:pPr>
              <a:buFontTx/>
              <a:buChar char="•"/>
              <a:defRPr/>
            </a:pPr>
            <a:r>
              <a:rPr lang="en-US" sz="2800" dirty="0"/>
              <a:t> Large islands have higher immigration rates</a:t>
            </a:r>
          </a:p>
          <a:p>
            <a:pPr>
              <a:buFontTx/>
              <a:buChar char="•"/>
              <a:defRPr/>
            </a:pPr>
            <a:r>
              <a:rPr lang="en-US" sz="2800" dirty="0"/>
              <a:t> Large islands have lower extinction rates</a:t>
            </a:r>
          </a:p>
        </p:txBody>
      </p:sp>
    </p:spTree>
    <p:extLst>
      <p:ext uri="{BB962C8B-B14F-4D97-AF65-F5344CB8AC3E}">
        <p14:creationId xmlns:p14="http://schemas.microsoft.com/office/powerpoint/2010/main" val="196871450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8855">
                                            <p:txEl>
                                              <p:pRg st="0" end="0"/>
                                            </p:txEl>
                                          </p:spTgt>
                                        </p:tgtEl>
                                        <p:attrNameLst>
                                          <p:attrName>style.visibility</p:attrName>
                                        </p:attrNameLst>
                                      </p:cBhvr>
                                      <p:to>
                                        <p:strVal val="visible"/>
                                      </p:to>
                                    </p:set>
                                    <p:animEffect transition="in" filter="blinds(horizontal)">
                                      <p:cBhvr>
                                        <p:cTn id="7" dur="500"/>
                                        <p:tgtEl>
                                          <p:spTgt spid="7885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8855">
                                            <p:txEl>
                                              <p:pRg st="1" end="1"/>
                                            </p:txEl>
                                          </p:spTgt>
                                        </p:tgtEl>
                                        <p:attrNameLst>
                                          <p:attrName>style.visibility</p:attrName>
                                        </p:attrNameLst>
                                      </p:cBhvr>
                                      <p:to>
                                        <p:strVal val="visible"/>
                                      </p:to>
                                    </p:set>
                                    <p:animEffect transition="in" filter="blinds(horizontal)">
                                      <p:cBhvr>
                                        <p:cTn id="12" dur="500"/>
                                        <p:tgtEl>
                                          <p:spTgt spid="7885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78855">
                                            <p:txEl>
                                              <p:pRg st="2" end="2"/>
                                            </p:txEl>
                                          </p:spTgt>
                                        </p:tgtEl>
                                        <p:attrNameLst>
                                          <p:attrName>style.visibility</p:attrName>
                                        </p:attrNameLst>
                                      </p:cBhvr>
                                      <p:to>
                                        <p:strVal val="visible"/>
                                      </p:to>
                                    </p:set>
                                    <p:animEffect transition="in" filter="blinds(horizontal)">
                                      <p:cBhvr>
                                        <p:cTn id="17" dur="500"/>
                                        <p:tgtEl>
                                          <p:spTgt spid="7885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685800" y="36512"/>
            <a:ext cx="7772400" cy="536575"/>
          </a:xfrm>
        </p:spPr>
        <p:txBody>
          <a:bodyPr/>
          <a:lstStyle/>
          <a:p>
            <a:pPr eaLnBrk="1" hangingPunct="1">
              <a:defRPr/>
            </a:pPr>
            <a:r>
              <a:rPr lang="en-US" sz="3300" dirty="0" smtClean="0">
                <a:cs typeface="+mj-cs"/>
              </a:rPr>
              <a:t>The species-area curve</a:t>
            </a:r>
          </a:p>
        </p:txBody>
      </p:sp>
      <p:sp>
        <p:nvSpPr>
          <p:cNvPr id="79875" name="Rectangle 3"/>
          <p:cNvSpPr>
            <a:spLocks noGrp="1" noChangeArrowheads="1"/>
          </p:cNvSpPr>
          <p:nvPr>
            <p:ph type="body" idx="1"/>
          </p:nvPr>
        </p:nvSpPr>
        <p:spPr>
          <a:xfrm>
            <a:off x="609600" y="4916488"/>
            <a:ext cx="7772400" cy="1370012"/>
          </a:xfrm>
        </p:spPr>
        <p:txBody>
          <a:bodyPr>
            <a:normAutofit fontScale="92500"/>
          </a:bodyPr>
          <a:lstStyle/>
          <a:p>
            <a:pPr eaLnBrk="1" hangingPunct="1">
              <a:defRPr/>
            </a:pPr>
            <a:r>
              <a:rPr lang="en-US" sz="2400" dirty="0" smtClean="0">
                <a:cs typeface="+mn-cs"/>
              </a:rPr>
              <a:t>Large islands contain more species than small islands</a:t>
            </a:r>
          </a:p>
          <a:p>
            <a:pPr lvl="1" eaLnBrk="1" hangingPunct="1">
              <a:defRPr/>
            </a:pPr>
            <a:r>
              <a:rPr lang="en-US" sz="2400" dirty="0" smtClean="0"/>
              <a:t>They are easier to find and have lower extinction rates</a:t>
            </a:r>
          </a:p>
          <a:p>
            <a:pPr lvl="1" eaLnBrk="1" hangingPunct="1">
              <a:defRPr/>
            </a:pPr>
            <a:r>
              <a:rPr lang="en-US" sz="2400" dirty="0" smtClean="0"/>
              <a:t>They possess more habitats</a:t>
            </a:r>
          </a:p>
        </p:txBody>
      </p:sp>
      <p:pic>
        <p:nvPicPr>
          <p:cNvPr id="50179" name="Picture 5" descr="11_2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3893" y="762000"/>
            <a:ext cx="6867035" cy="415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4224893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79875">
                                            <p:txEl>
                                              <p:pRg st="0" end="0"/>
                                            </p:txEl>
                                          </p:spTgt>
                                        </p:tgtEl>
                                        <p:attrNameLst>
                                          <p:attrName>style.visibility</p:attrName>
                                        </p:attrNameLst>
                                      </p:cBhvr>
                                      <p:to>
                                        <p:strVal val="visible"/>
                                      </p:to>
                                    </p:set>
                                    <p:animEffect transition="in" filter="checkerboard(across)">
                                      <p:cBhvr>
                                        <p:cTn id="7" dur="500"/>
                                        <p:tgtEl>
                                          <p:spTgt spid="7987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79875">
                                            <p:txEl>
                                              <p:pRg st="1" end="1"/>
                                            </p:txEl>
                                          </p:spTgt>
                                        </p:tgtEl>
                                        <p:attrNameLst>
                                          <p:attrName>style.visibility</p:attrName>
                                        </p:attrNameLst>
                                      </p:cBhvr>
                                      <p:to>
                                        <p:strVal val="visible"/>
                                      </p:to>
                                    </p:set>
                                    <p:animEffect transition="in" filter="checkerboard(across)">
                                      <p:cBhvr>
                                        <p:cTn id="12" dur="500"/>
                                        <p:tgtEl>
                                          <p:spTgt spid="7987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nodeType="clickEffect">
                                  <p:stCondLst>
                                    <p:cond delay="0"/>
                                  </p:stCondLst>
                                  <p:childTnLst>
                                    <p:set>
                                      <p:cBhvr>
                                        <p:cTn id="16" dur="1" fill="hold">
                                          <p:stCondLst>
                                            <p:cond delay="0"/>
                                          </p:stCondLst>
                                        </p:cTn>
                                        <p:tgtEl>
                                          <p:spTgt spid="79875">
                                            <p:txEl>
                                              <p:pRg st="2" end="2"/>
                                            </p:txEl>
                                          </p:spTgt>
                                        </p:tgtEl>
                                        <p:attrNameLst>
                                          <p:attrName>style.visibility</p:attrName>
                                        </p:attrNameLst>
                                      </p:cBhvr>
                                      <p:to>
                                        <p:strVal val="visible"/>
                                      </p:to>
                                    </p:set>
                                    <p:animEffect transition="in" filter="checkerboard(across)">
                                      <p:cBhvr>
                                        <p:cTn id="17" dur="500"/>
                                        <p:tgtEl>
                                          <p:spTgt spid="7987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304800" y="304800"/>
            <a:ext cx="8458200" cy="1073150"/>
          </a:xfrm>
        </p:spPr>
        <p:txBody>
          <a:bodyPr/>
          <a:lstStyle/>
          <a:p>
            <a:pPr eaLnBrk="1" hangingPunct="1">
              <a:defRPr/>
            </a:pPr>
            <a:r>
              <a:rPr lang="en-US" sz="3300" dirty="0" smtClean="0">
                <a:cs typeface="+mj-cs"/>
              </a:rPr>
              <a:t>Should conservation focus on endangered species?</a:t>
            </a:r>
          </a:p>
        </p:txBody>
      </p:sp>
      <p:sp>
        <p:nvSpPr>
          <p:cNvPr id="81923" name="Rectangle 3"/>
          <p:cNvSpPr>
            <a:spLocks noGrp="1" noChangeArrowheads="1"/>
          </p:cNvSpPr>
          <p:nvPr>
            <p:ph type="body" idx="1"/>
          </p:nvPr>
        </p:nvSpPr>
        <p:spPr>
          <a:xfrm>
            <a:off x="192088" y="1671638"/>
            <a:ext cx="8788400" cy="3851275"/>
          </a:xfrm>
        </p:spPr>
        <p:txBody>
          <a:bodyPr/>
          <a:lstStyle/>
          <a:p>
            <a:pPr eaLnBrk="1" hangingPunct="1">
              <a:defRPr/>
            </a:pPr>
            <a:r>
              <a:rPr lang="en-US" b="1" u="sng" dirty="0" smtClean="0">
                <a:cs typeface="+mn-cs"/>
              </a:rPr>
              <a:t>Endangered Species Act</a:t>
            </a:r>
            <a:r>
              <a:rPr lang="en-US" u="sng" dirty="0" smtClean="0">
                <a:cs typeface="+mn-cs"/>
              </a:rPr>
              <a:t> (1973) (</a:t>
            </a:r>
            <a:r>
              <a:rPr lang="en-US" b="1" u="sng" dirty="0" smtClean="0">
                <a:cs typeface="+mn-cs"/>
              </a:rPr>
              <a:t>ESA</a:t>
            </a:r>
            <a:r>
              <a:rPr lang="en-US" u="sng" dirty="0" smtClean="0">
                <a:cs typeface="+mn-cs"/>
              </a:rPr>
              <a:t>) </a:t>
            </a:r>
            <a:r>
              <a:rPr lang="en-US" dirty="0" smtClean="0">
                <a:cs typeface="+mn-cs"/>
              </a:rPr>
              <a:t>= </a:t>
            </a:r>
          </a:p>
          <a:p>
            <a:pPr lvl="1">
              <a:defRPr/>
            </a:pPr>
            <a:r>
              <a:rPr lang="en-US" dirty="0" smtClean="0">
                <a:cs typeface="+mn-cs"/>
              </a:rPr>
              <a:t>forbids the government and private citizens from taking actions that destroy endangered species or their habitats</a:t>
            </a:r>
          </a:p>
          <a:p>
            <a:pPr lvl="1" eaLnBrk="1" hangingPunct="1">
              <a:defRPr/>
            </a:pPr>
            <a:r>
              <a:rPr lang="en-US" dirty="0" smtClean="0"/>
              <a:t>To prevent extinction</a:t>
            </a:r>
          </a:p>
          <a:p>
            <a:pPr lvl="1" eaLnBrk="1" hangingPunct="1">
              <a:defRPr/>
            </a:pPr>
            <a:r>
              <a:rPr lang="en-US" dirty="0" smtClean="0"/>
              <a:t>Stabilize declining populations</a:t>
            </a:r>
          </a:p>
          <a:p>
            <a:pPr lvl="1" eaLnBrk="1" hangingPunct="1">
              <a:defRPr/>
            </a:pPr>
            <a:r>
              <a:rPr lang="en-US" dirty="0" smtClean="0"/>
              <a:t>Enable populations to recover</a:t>
            </a:r>
          </a:p>
          <a:p>
            <a:pPr eaLnBrk="1" hangingPunct="1">
              <a:defRPr/>
            </a:pPr>
            <a:r>
              <a:rPr lang="en-US" dirty="0" smtClean="0">
                <a:cs typeface="+mn-cs"/>
              </a:rPr>
              <a:t>As of 2007, the U.S. had 1,312 species listed as endangered or threatened</a:t>
            </a:r>
          </a:p>
        </p:txBody>
      </p:sp>
    </p:spTree>
    <p:extLst>
      <p:ext uri="{BB962C8B-B14F-4D97-AF65-F5344CB8AC3E}">
        <p14:creationId xmlns:p14="http://schemas.microsoft.com/office/powerpoint/2010/main" val="2737574572"/>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5"/>
          <p:cNvSpPr>
            <a:spLocks noGrp="1"/>
          </p:cNvSpPr>
          <p:nvPr>
            <p:ph type="title" idx="4294967295"/>
          </p:nvPr>
        </p:nvSpPr>
        <p:spPr>
          <a:xfrm>
            <a:off x="152400" y="304800"/>
            <a:ext cx="7772400" cy="628650"/>
          </a:xfrm>
        </p:spPr>
        <p:txBody>
          <a:bodyPr lIns="91440" tIns="45720" rIns="91440" bIns="45720" anchor="ctr"/>
          <a:lstStyle/>
          <a:p>
            <a:pPr eaLnBrk="1" hangingPunct="1">
              <a:defRPr/>
            </a:pPr>
            <a:r>
              <a:rPr lang="en-US" smtClean="0">
                <a:cs typeface="+mj-cs"/>
              </a:rPr>
              <a:t>The ESA is controversial</a:t>
            </a:r>
          </a:p>
        </p:txBody>
      </p:sp>
      <p:sp>
        <p:nvSpPr>
          <p:cNvPr id="7" name="Content Placeholder 6"/>
          <p:cNvSpPr>
            <a:spLocks noGrp="1"/>
          </p:cNvSpPr>
          <p:nvPr>
            <p:ph idx="4294967295"/>
          </p:nvPr>
        </p:nvSpPr>
        <p:spPr>
          <a:xfrm>
            <a:off x="491067" y="1168400"/>
            <a:ext cx="8161865" cy="5486400"/>
          </a:xfrm>
        </p:spPr>
        <p:txBody>
          <a:bodyPr anchor="t">
            <a:normAutofit/>
          </a:bodyPr>
          <a:lstStyle/>
          <a:p>
            <a:pPr eaLnBrk="1" hangingPunct="1">
              <a:defRPr/>
            </a:pPr>
            <a:r>
              <a:rPr lang="en-US" sz="2400" dirty="0" smtClean="0">
                <a:cs typeface="+mn-cs"/>
              </a:rPr>
              <a:t>Many Americans support protection of endangered species </a:t>
            </a:r>
          </a:p>
          <a:p>
            <a:pPr eaLnBrk="1" hangingPunct="1">
              <a:defRPr/>
            </a:pPr>
            <a:r>
              <a:rPr lang="en-US" sz="2400" dirty="0" smtClean="0">
                <a:cs typeface="+mn-cs"/>
              </a:rPr>
              <a:t>Opponents feel that the ESA values endangered organisms more than the livelihood of people</a:t>
            </a:r>
          </a:p>
          <a:p>
            <a:pPr lvl="1" eaLnBrk="1" hangingPunct="1">
              <a:defRPr/>
            </a:pPr>
            <a:r>
              <a:rPr lang="en-US" sz="2400" dirty="0" smtClean="0"/>
              <a:t>Private land use will be restricted if an endangered species is present</a:t>
            </a:r>
          </a:p>
          <a:p>
            <a:pPr lvl="1" eaLnBrk="1" hangingPunct="1">
              <a:defRPr/>
            </a:pPr>
            <a:r>
              <a:rPr lang="ja-JP" altLang="en-US" sz="2400" dirty="0" smtClean="0">
                <a:latin typeface="Arial"/>
              </a:rPr>
              <a:t>“</a:t>
            </a:r>
            <a:r>
              <a:rPr lang="en-US" sz="2400" b="1" u="sng" dirty="0" smtClean="0"/>
              <a:t>Shoot, shovel, and shut up</a:t>
            </a:r>
            <a:r>
              <a:rPr lang="ja-JP" altLang="en-US" sz="2400" dirty="0" smtClean="0">
                <a:latin typeface="Arial"/>
              </a:rPr>
              <a:t>”</a:t>
            </a:r>
            <a:r>
              <a:rPr lang="en-US" sz="2400" dirty="0" smtClean="0"/>
              <a:t> = landowners conceal the presence of endangered species on their land</a:t>
            </a:r>
          </a:p>
          <a:p>
            <a:pPr eaLnBrk="1" hangingPunct="1">
              <a:defRPr/>
            </a:pPr>
            <a:r>
              <a:rPr lang="en-US" sz="2400" dirty="0" smtClean="0">
                <a:cs typeface="+mn-cs"/>
              </a:rPr>
              <a:t>But, the ESA has stopped few development projects</a:t>
            </a:r>
          </a:p>
          <a:p>
            <a:pPr lvl="1" eaLnBrk="1" hangingPunct="1">
              <a:defRPr/>
            </a:pPr>
            <a:r>
              <a:rPr lang="en-US" sz="2400" b="1" dirty="0" smtClean="0"/>
              <a:t>Habitat conservation plans</a:t>
            </a:r>
            <a:r>
              <a:rPr lang="en-US" sz="2400" dirty="0" smtClean="0"/>
              <a:t> and </a:t>
            </a:r>
            <a:r>
              <a:rPr lang="en-US" sz="2400" b="1" dirty="0" smtClean="0"/>
              <a:t>safe harbor agreements</a:t>
            </a:r>
            <a:r>
              <a:rPr lang="en-US" sz="2400" dirty="0" smtClean="0"/>
              <a:t> = landowners can harm species if they improve habitat for the species in other places</a:t>
            </a:r>
          </a:p>
        </p:txBody>
      </p:sp>
    </p:spTree>
    <p:extLst>
      <p:ext uri="{BB962C8B-B14F-4D97-AF65-F5344CB8AC3E}">
        <p14:creationId xmlns:p14="http://schemas.microsoft.com/office/powerpoint/2010/main" val="2888566622"/>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idx="4294967295"/>
          </p:nvPr>
        </p:nvSpPr>
        <p:spPr>
          <a:xfrm>
            <a:off x="268288" y="46038"/>
            <a:ext cx="8685212" cy="628650"/>
          </a:xfrm>
        </p:spPr>
        <p:txBody>
          <a:bodyPr lIns="91440" tIns="45720" rIns="91440" bIns="45720" anchor="ctr"/>
          <a:lstStyle/>
          <a:p>
            <a:pPr eaLnBrk="1" hangingPunct="1">
              <a:defRPr/>
            </a:pPr>
            <a:r>
              <a:rPr lang="en-US" dirty="0" smtClean="0">
                <a:cs typeface="+mj-cs"/>
              </a:rPr>
              <a:t>Biodiversity hotspots</a:t>
            </a:r>
          </a:p>
        </p:txBody>
      </p:sp>
      <p:sp>
        <p:nvSpPr>
          <p:cNvPr id="3" name="Content Placeholder 2"/>
          <p:cNvSpPr>
            <a:spLocks noGrp="1"/>
          </p:cNvSpPr>
          <p:nvPr>
            <p:ph idx="4294967295"/>
          </p:nvPr>
        </p:nvSpPr>
        <p:spPr>
          <a:xfrm>
            <a:off x="76200" y="914399"/>
            <a:ext cx="8788400" cy="5266267"/>
          </a:xfrm>
        </p:spPr>
        <p:txBody>
          <a:bodyPr anchor="t">
            <a:normAutofit/>
          </a:bodyPr>
          <a:lstStyle/>
          <a:p>
            <a:pPr eaLnBrk="1" hangingPunct="1">
              <a:lnSpc>
                <a:spcPct val="80000"/>
              </a:lnSpc>
              <a:defRPr/>
            </a:pPr>
            <a:r>
              <a:rPr lang="en-US" sz="2500" b="1" u="sng" dirty="0" smtClean="0"/>
              <a:t>Biodiversity hotspots</a:t>
            </a:r>
            <a:r>
              <a:rPr lang="en-US" sz="2500" u="sng" dirty="0" smtClean="0"/>
              <a:t> </a:t>
            </a:r>
            <a:r>
              <a:rPr lang="en-US" sz="2500" dirty="0" smtClean="0"/>
              <a:t>– </a:t>
            </a:r>
          </a:p>
          <a:p>
            <a:pPr lvl="1" eaLnBrk="1" hangingPunct="1">
              <a:lnSpc>
                <a:spcPct val="80000"/>
              </a:lnSpc>
              <a:defRPr/>
            </a:pPr>
            <a:r>
              <a:rPr lang="en-US" sz="2500" dirty="0" smtClean="0"/>
              <a:t>prioritizes regions most important globally for biodiversity</a:t>
            </a:r>
          </a:p>
          <a:p>
            <a:pPr lvl="1" eaLnBrk="1" hangingPunct="1">
              <a:lnSpc>
                <a:spcPct val="80000"/>
              </a:lnSpc>
              <a:defRPr/>
            </a:pPr>
            <a:r>
              <a:rPr lang="en-US" sz="2500" dirty="0" smtClean="0"/>
              <a:t>Support a great number of </a:t>
            </a:r>
            <a:r>
              <a:rPr lang="en-US" sz="2500" b="1" dirty="0" smtClean="0"/>
              <a:t>endemic species</a:t>
            </a:r>
            <a:endParaRPr lang="en-US" sz="2500" dirty="0" smtClean="0"/>
          </a:p>
          <a:p>
            <a:pPr lvl="2" eaLnBrk="1" hangingPunct="1">
              <a:lnSpc>
                <a:spcPct val="80000"/>
              </a:lnSpc>
              <a:defRPr/>
            </a:pPr>
            <a:r>
              <a:rPr lang="en-US" sz="2500" dirty="0"/>
              <a:t>=</a:t>
            </a:r>
            <a:r>
              <a:rPr lang="en-US" sz="2500" dirty="0" smtClean="0"/>
              <a:t>species found nowhere else in the world</a:t>
            </a:r>
          </a:p>
          <a:p>
            <a:pPr lvl="1" eaLnBrk="1" hangingPunct="1">
              <a:lnSpc>
                <a:spcPct val="80000"/>
              </a:lnSpc>
              <a:defRPr/>
            </a:pPr>
            <a:r>
              <a:rPr lang="en-US" sz="2500" dirty="0" smtClean="0"/>
              <a:t>The area must have at least 1,500 endemic plant species (0.5% of the world total)</a:t>
            </a:r>
          </a:p>
          <a:p>
            <a:pPr lvl="1" eaLnBrk="1" hangingPunct="1">
              <a:lnSpc>
                <a:spcPct val="80000"/>
              </a:lnSpc>
              <a:defRPr/>
            </a:pPr>
            <a:r>
              <a:rPr lang="en-US" sz="2500" dirty="0" smtClean="0"/>
              <a:t>It must have lost 70% of its habitat due to human impact</a:t>
            </a:r>
          </a:p>
          <a:p>
            <a:pPr lvl="1">
              <a:lnSpc>
                <a:spcPct val="80000"/>
              </a:lnSpc>
              <a:defRPr/>
            </a:pPr>
            <a:r>
              <a:rPr lang="en-US" sz="2500" dirty="0">
                <a:hlinkClick r:id="rId3"/>
              </a:rPr>
              <a:t>http://www.youtube.com/watch?v=</a:t>
            </a:r>
            <a:r>
              <a:rPr lang="en-US" sz="2500" dirty="0" smtClean="0">
                <a:hlinkClick r:id="rId3"/>
              </a:rPr>
              <a:t>YqUdcW_uNMo</a:t>
            </a:r>
            <a:endParaRPr lang="en-US" sz="2500" dirty="0" smtClean="0"/>
          </a:p>
          <a:p>
            <a:pPr lvl="1">
              <a:lnSpc>
                <a:spcPct val="80000"/>
              </a:lnSpc>
              <a:defRPr/>
            </a:pPr>
            <a:endParaRPr lang="en-US" sz="2500" dirty="0" smtClean="0"/>
          </a:p>
        </p:txBody>
      </p:sp>
      <p:pic>
        <p:nvPicPr>
          <p:cNvPr id="64515" name="Picture 5" descr="11_2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31025" y="4495800"/>
            <a:ext cx="2103438"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6" name="TextBox 1"/>
          <p:cNvSpPr txBox="1">
            <a:spLocks noChangeArrowheads="1"/>
          </p:cNvSpPr>
          <p:nvPr/>
        </p:nvSpPr>
        <p:spPr bwMode="auto">
          <a:xfrm>
            <a:off x="3200400" y="5486400"/>
            <a:ext cx="38862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Times New Roman" charset="0"/>
                <a:ea typeface="ＭＳ Ｐゴシック" charset="0"/>
                <a:cs typeface="ＭＳ Ｐゴシック" charset="0"/>
              </a:defRPr>
            </a:lvl1pPr>
            <a:lvl2pPr marL="742950" indent="-285750">
              <a:defRPr sz="2800">
                <a:solidFill>
                  <a:schemeClr val="tx1"/>
                </a:solidFill>
                <a:latin typeface="Times New Roman" charset="0"/>
                <a:ea typeface="ＭＳ Ｐゴシック" charset="0"/>
                <a:cs typeface="ＭＳ Ｐゴシック" charset="0"/>
              </a:defRPr>
            </a:lvl2pPr>
            <a:lvl3pPr marL="1143000" indent="-228600">
              <a:defRPr sz="2800">
                <a:solidFill>
                  <a:schemeClr val="tx1"/>
                </a:solidFill>
                <a:latin typeface="Times New Roman" charset="0"/>
                <a:ea typeface="ＭＳ Ｐゴシック" charset="0"/>
                <a:cs typeface="ＭＳ Ｐゴシック" charset="0"/>
              </a:defRPr>
            </a:lvl3pPr>
            <a:lvl4pPr marL="1600200" indent="-228600">
              <a:defRPr sz="2800">
                <a:solidFill>
                  <a:schemeClr val="tx1"/>
                </a:solidFill>
                <a:latin typeface="Times New Roman" charset="0"/>
                <a:ea typeface="ＭＳ Ｐゴシック" charset="0"/>
                <a:cs typeface="ＭＳ Ｐゴシック" charset="0"/>
              </a:defRPr>
            </a:lvl4pPr>
            <a:lvl5pPr marL="2057400" indent="-228600">
              <a:defRPr sz="2800">
                <a:solidFill>
                  <a:schemeClr val="tx1"/>
                </a:solidFill>
                <a:latin typeface="Times New Roman" charset="0"/>
                <a:ea typeface="ＭＳ Ｐゴシック" charset="0"/>
                <a:cs typeface="ＭＳ Ｐゴシック" charset="0"/>
              </a:defRPr>
            </a:lvl5pPr>
            <a:lvl6pPr marL="2514600" indent="-228600" eaLnBrk="0" fontAlgn="base" hangingPunct="0">
              <a:spcBef>
                <a:spcPct val="0"/>
              </a:spcBef>
              <a:spcAft>
                <a:spcPct val="0"/>
              </a:spcAft>
              <a:defRPr sz="2800">
                <a:solidFill>
                  <a:schemeClr val="tx1"/>
                </a:solidFill>
                <a:latin typeface="Times New Roman" charset="0"/>
                <a:ea typeface="ＭＳ Ｐゴシック" charset="0"/>
                <a:cs typeface="ＭＳ Ｐゴシック" charset="0"/>
              </a:defRPr>
            </a:lvl6pPr>
            <a:lvl7pPr marL="2971800" indent="-228600" eaLnBrk="0" fontAlgn="base" hangingPunct="0">
              <a:spcBef>
                <a:spcPct val="0"/>
              </a:spcBef>
              <a:spcAft>
                <a:spcPct val="0"/>
              </a:spcAft>
              <a:defRPr sz="2800">
                <a:solidFill>
                  <a:schemeClr val="tx1"/>
                </a:solidFill>
                <a:latin typeface="Times New Roman" charset="0"/>
                <a:ea typeface="ＭＳ Ｐゴシック" charset="0"/>
                <a:cs typeface="ＭＳ Ｐゴシック" charset="0"/>
              </a:defRPr>
            </a:lvl7pPr>
            <a:lvl8pPr marL="3429000" indent="-228600" eaLnBrk="0" fontAlgn="base" hangingPunct="0">
              <a:spcBef>
                <a:spcPct val="0"/>
              </a:spcBef>
              <a:spcAft>
                <a:spcPct val="0"/>
              </a:spcAft>
              <a:defRPr sz="2800">
                <a:solidFill>
                  <a:schemeClr val="tx1"/>
                </a:solidFill>
                <a:latin typeface="Times New Roman" charset="0"/>
                <a:ea typeface="ＭＳ Ｐゴシック" charset="0"/>
                <a:cs typeface="ＭＳ Ｐゴシック" charset="0"/>
              </a:defRPr>
            </a:lvl8pPr>
            <a:lvl9pPr marL="3886200" indent="-228600" eaLnBrk="0" fontAlgn="base" hangingPunct="0">
              <a:spcBef>
                <a:spcPct val="0"/>
              </a:spcBef>
              <a:spcAft>
                <a:spcPct val="0"/>
              </a:spcAft>
              <a:defRPr sz="2800">
                <a:solidFill>
                  <a:schemeClr val="tx1"/>
                </a:solidFill>
                <a:latin typeface="Times New Roman" charset="0"/>
                <a:ea typeface="ＭＳ Ｐゴシック" charset="0"/>
                <a:cs typeface="ＭＳ Ｐゴシック" charset="0"/>
              </a:defRPr>
            </a:lvl9pPr>
          </a:lstStyle>
          <a:p>
            <a:r>
              <a:rPr lang="en-US" sz="2000"/>
              <a:t>Golden Lion Tamarin</a:t>
            </a:r>
          </a:p>
          <a:p>
            <a:r>
              <a:rPr lang="en-US" sz="2000"/>
              <a:t>One of the world’s most endangered primates (Brazil)</a:t>
            </a:r>
          </a:p>
        </p:txBody>
      </p:sp>
    </p:spTree>
    <p:extLst>
      <p:ext uri="{BB962C8B-B14F-4D97-AF65-F5344CB8AC3E}">
        <p14:creationId xmlns:p14="http://schemas.microsoft.com/office/powerpoint/2010/main" val="334256908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3">
                                            <p:txEl>
                                              <p:pRg st="0" end="0"/>
                                            </p:txEl>
                                          </p:spTgt>
                                        </p:tgtEl>
                                      </p:cBhvr>
                                    </p:animEffect>
                                  </p:childTnLst>
                                </p:cTn>
                              </p:par>
                            </p:childTnLst>
                          </p:cTn>
                        </p:par>
                      </p:childTnLst>
                    </p:cTn>
                  </p:par>
                  <p:par>
                    <p:cTn id="9" fill="hold" nodeType="clickPar">
                      <p:stCondLst>
                        <p:cond delay="indefinite"/>
                      </p:stCondLst>
                      <p:childTnLst>
                        <p:par>
                          <p:cTn id="10" fill="hold" nodeType="withGroup">
                            <p:stCondLst>
                              <p:cond delay="0"/>
                            </p:stCondLst>
                            <p:childTnLst>
                              <p:par>
                                <p:cTn id="11" presetID="1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p:tgtEl>
                                          <p:spTgt spid="3">
                                            <p:txEl>
                                              <p:pRg st="1" end="1"/>
                                            </p:txEl>
                                          </p:spTgt>
                                        </p:tgtEl>
                                        <p:attrNameLst>
                                          <p:attrName>ppt_y</p:attrName>
                                        </p:attrNameLst>
                                      </p:cBhvr>
                                      <p:tavLst>
                                        <p:tav tm="0">
                                          <p:val>
                                            <p:strVal val="#ppt_y+#ppt_h*1.125000"/>
                                          </p:val>
                                        </p:tav>
                                        <p:tav tm="100000">
                                          <p:val>
                                            <p:strVal val="#ppt_y"/>
                                          </p:val>
                                        </p:tav>
                                      </p:tavLst>
                                    </p:anim>
                                    <p:animEffect transition="in" filter="wipe(up)">
                                      <p:cBhvr>
                                        <p:cTn id="14" dur="500"/>
                                        <p:tgtEl>
                                          <p:spTgt spid="3">
                                            <p:txEl>
                                              <p:pRg st="1" end="1"/>
                                            </p:txEl>
                                          </p:spTgt>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1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p:tgtEl>
                                          <p:spTgt spid="3">
                                            <p:txEl>
                                              <p:pRg st="2" end="2"/>
                                            </p:txEl>
                                          </p:spTgt>
                                        </p:tgtEl>
                                        <p:attrNameLst>
                                          <p:attrName>ppt_y</p:attrName>
                                        </p:attrNameLst>
                                      </p:cBhvr>
                                      <p:tavLst>
                                        <p:tav tm="0">
                                          <p:val>
                                            <p:strVal val="#ppt_y+#ppt_h*1.125000"/>
                                          </p:val>
                                        </p:tav>
                                        <p:tav tm="100000">
                                          <p:val>
                                            <p:strVal val="#ppt_y"/>
                                          </p:val>
                                        </p:tav>
                                      </p:tavLst>
                                    </p:anim>
                                    <p:animEffect transition="in" filter="wipe(up)">
                                      <p:cBhvr>
                                        <p:cTn id="20" dur="500"/>
                                        <p:tgtEl>
                                          <p:spTgt spid="3">
                                            <p:txEl>
                                              <p:pRg st="2" end="2"/>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p:tgtEl>
                                          <p:spTgt spid="3">
                                            <p:txEl>
                                              <p:pRg st="3" end="3"/>
                                            </p:txEl>
                                          </p:spTgt>
                                        </p:tgtEl>
                                        <p:attrNameLst>
                                          <p:attrName>ppt_y</p:attrName>
                                        </p:attrNameLst>
                                      </p:cBhvr>
                                      <p:tavLst>
                                        <p:tav tm="0">
                                          <p:val>
                                            <p:strVal val="#ppt_y+#ppt_h*1.125000"/>
                                          </p:val>
                                        </p:tav>
                                        <p:tav tm="100000">
                                          <p:val>
                                            <p:strVal val="#ppt_y"/>
                                          </p:val>
                                        </p:tav>
                                      </p:tavLst>
                                    </p:anim>
                                    <p:animEffect transition="in" filter="wipe(up)">
                                      <p:cBhvr>
                                        <p:cTn id="26" dur="500"/>
                                        <p:tgtEl>
                                          <p:spTgt spid="3">
                                            <p:txEl>
                                              <p:pRg st="3" end="3"/>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1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p:tgtEl>
                                          <p:spTgt spid="3">
                                            <p:txEl>
                                              <p:pRg st="4" end="4"/>
                                            </p:txEl>
                                          </p:spTgt>
                                        </p:tgtEl>
                                        <p:attrNameLst>
                                          <p:attrName>ppt_y</p:attrName>
                                        </p:attrNameLst>
                                      </p:cBhvr>
                                      <p:tavLst>
                                        <p:tav tm="0">
                                          <p:val>
                                            <p:strVal val="#ppt_y+#ppt_h*1.125000"/>
                                          </p:val>
                                        </p:tav>
                                        <p:tav tm="100000">
                                          <p:val>
                                            <p:strVal val="#ppt_y"/>
                                          </p:val>
                                        </p:tav>
                                      </p:tavLst>
                                    </p:anim>
                                    <p:animEffect transition="in" filter="wipe(up)">
                                      <p:cBhvr>
                                        <p:cTn id="32" dur="500"/>
                                        <p:tgtEl>
                                          <p:spTgt spid="3">
                                            <p:txEl>
                                              <p:pRg st="4" end="4"/>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p:tgtEl>
                                          <p:spTgt spid="3">
                                            <p:txEl>
                                              <p:pRg st="5" end="5"/>
                                            </p:txEl>
                                          </p:spTgt>
                                        </p:tgtEl>
                                        <p:attrNameLst>
                                          <p:attrName>ppt_y</p:attrName>
                                        </p:attrNameLst>
                                      </p:cBhvr>
                                      <p:tavLst>
                                        <p:tav tm="0">
                                          <p:val>
                                            <p:strVal val="#ppt_y+#ppt_h*1.125000"/>
                                          </p:val>
                                        </p:tav>
                                        <p:tav tm="100000">
                                          <p:val>
                                            <p:strVal val="#ppt_y"/>
                                          </p:val>
                                        </p:tav>
                                      </p:tavLst>
                                    </p:anim>
                                    <p:animEffect transition="in" filter="wipe(up)">
                                      <p:cBhvr>
                                        <p:cTn id="38" dur="500"/>
                                        <p:tgtEl>
                                          <p:spTgt spid="3">
                                            <p:txEl>
                                              <p:pRg st="5" end="5"/>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p:tgtEl>
                                          <p:spTgt spid="3">
                                            <p:txEl>
                                              <p:pRg st="6" end="6"/>
                                            </p:txEl>
                                          </p:spTgt>
                                        </p:tgtEl>
                                        <p:attrNameLst>
                                          <p:attrName>ppt_y</p:attrName>
                                        </p:attrNameLst>
                                      </p:cBhvr>
                                      <p:tavLst>
                                        <p:tav tm="0">
                                          <p:val>
                                            <p:strVal val="#ppt_y+#ppt_h*1.125000"/>
                                          </p:val>
                                        </p:tav>
                                        <p:tav tm="100000">
                                          <p:val>
                                            <p:strVal val="#ppt_y"/>
                                          </p:val>
                                        </p:tav>
                                      </p:tavLst>
                                    </p:anim>
                                    <p:animEffect transition="in" filter="wipe(up)">
                                      <p:cBhvr>
                                        <p:cTn id="44"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a:xfrm>
            <a:off x="381000" y="56091"/>
            <a:ext cx="8077200" cy="536575"/>
          </a:xfrm>
        </p:spPr>
        <p:txBody>
          <a:bodyPr/>
          <a:lstStyle/>
          <a:p>
            <a:pPr eaLnBrk="1" hangingPunct="1">
              <a:defRPr/>
            </a:pPr>
            <a:r>
              <a:rPr lang="en-US" sz="3300" dirty="0" smtClean="0">
                <a:cs typeface="+mj-cs"/>
              </a:rPr>
              <a:t>There are 34 global biodiversity hotspots</a:t>
            </a:r>
          </a:p>
        </p:txBody>
      </p:sp>
      <p:sp>
        <p:nvSpPr>
          <p:cNvPr id="86019" name="Rectangle 3"/>
          <p:cNvSpPr>
            <a:spLocks noGrp="1" noChangeArrowheads="1"/>
          </p:cNvSpPr>
          <p:nvPr>
            <p:ph type="body" idx="1"/>
          </p:nvPr>
        </p:nvSpPr>
        <p:spPr>
          <a:xfrm>
            <a:off x="228600" y="762000"/>
            <a:ext cx="8686800" cy="1143000"/>
          </a:xfrm>
        </p:spPr>
        <p:txBody>
          <a:bodyPr>
            <a:normAutofit/>
          </a:bodyPr>
          <a:lstStyle/>
          <a:p>
            <a:pPr marL="0" indent="0" eaLnBrk="1" hangingPunct="1">
              <a:buFont typeface="Times New Roman" charset="0"/>
              <a:buNone/>
              <a:defRPr/>
            </a:pPr>
            <a:r>
              <a:rPr lang="en-US" i="1" dirty="0" smtClean="0">
                <a:cs typeface="+mn-cs"/>
              </a:rPr>
              <a:t>2.3% of the planet</a:t>
            </a:r>
            <a:r>
              <a:rPr lang="ja-JP" altLang="en-US" i="1" dirty="0" smtClean="0">
                <a:latin typeface="Arial"/>
                <a:cs typeface="+mn-cs"/>
              </a:rPr>
              <a:t>’</a:t>
            </a:r>
            <a:r>
              <a:rPr lang="en-US" i="1" dirty="0" smtClean="0">
                <a:cs typeface="+mn-cs"/>
              </a:rPr>
              <a:t>s land surface contains 50% of the world</a:t>
            </a:r>
            <a:r>
              <a:rPr lang="ja-JP" altLang="en-US" i="1" dirty="0" smtClean="0">
                <a:latin typeface="Arial"/>
                <a:cs typeface="+mn-cs"/>
              </a:rPr>
              <a:t>’</a:t>
            </a:r>
            <a:r>
              <a:rPr lang="en-US" i="1" dirty="0" smtClean="0">
                <a:cs typeface="+mn-cs"/>
              </a:rPr>
              <a:t>s plant species and 42% of all terrestrial vertebrate species</a:t>
            </a:r>
          </a:p>
        </p:txBody>
      </p:sp>
      <p:pic>
        <p:nvPicPr>
          <p:cNvPr id="66563" name="Picture 6" descr="11_2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235200"/>
            <a:ext cx="9154361" cy="462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94871149"/>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4/3 ATB</a:t>
            </a:r>
            <a:endParaRPr lang="en-US" dirty="0"/>
          </a:p>
        </p:txBody>
      </p:sp>
      <p:sp>
        <p:nvSpPr>
          <p:cNvPr id="3" name="Content Placeholder 2"/>
          <p:cNvSpPr>
            <a:spLocks noGrp="1"/>
          </p:cNvSpPr>
          <p:nvPr>
            <p:ph idx="1"/>
          </p:nvPr>
        </p:nvSpPr>
        <p:spPr>
          <a:xfrm>
            <a:off x="592668" y="1439333"/>
            <a:ext cx="7768696" cy="5029200"/>
          </a:xfrm>
        </p:spPr>
        <p:txBody>
          <a:bodyPr>
            <a:normAutofit/>
          </a:bodyPr>
          <a:lstStyle/>
          <a:p>
            <a:r>
              <a:rPr lang="en-US" dirty="0" smtClean="0"/>
              <a:t>What are biodiversity hotspots?  </a:t>
            </a:r>
            <a:endParaRPr lang="en-US" dirty="0"/>
          </a:p>
          <a:p>
            <a:r>
              <a:rPr lang="en-US" dirty="0" smtClean="0"/>
              <a:t>Today:</a:t>
            </a:r>
          </a:p>
          <a:p>
            <a:pPr lvl="1"/>
            <a:r>
              <a:rPr lang="en-US" dirty="0" smtClean="0"/>
              <a:t>Book assignment</a:t>
            </a:r>
          </a:p>
          <a:p>
            <a:pPr lvl="2"/>
            <a:r>
              <a:rPr lang="en-US" dirty="0"/>
              <a:t>End of Chapter Book Questions:</a:t>
            </a:r>
          </a:p>
          <a:p>
            <a:pPr lvl="2"/>
            <a:r>
              <a:rPr lang="en-US" dirty="0"/>
              <a:t>Pg324</a:t>
            </a:r>
          </a:p>
          <a:p>
            <a:pPr lvl="2"/>
            <a:r>
              <a:rPr lang="en-US" dirty="0"/>
              <a:t>#</a:t>
            </a:r>
            <a:r>
              <a:rPr lang="en-US" dirty="0" smtClean="0"/>
              <a:t>1,2,4,5,7,10</a:t>
            </a:r>
          </a:p>
          <a:p>
            <a:pPr lvl="1"/>
            <a:r>
              <a:rPr lang="en-US" dirty="0" smtClean="0"/>
              <a:t>Tomorrow:  Quiz</a:t>
            </a:r>
            <a:endParaRPr lang="en-US" dirty="0"/>
          </a:p>
        </p:txBody>
      </p:sp>
    </p:spTree>
    <p:extLst>
      <p:ext uri="{BB962C8B-B14F-4D97-AF65-F5344CB8AC3E}">
        <p14:creationId xmlns:p14="http://schemas.microsoft.com/office/powerpoint/2010/main" val="4058586762"/>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17463" y="152400"/>
            <a:ext cx="8877300" cy="466725"/>
          </a:xfrm>
        </p:spPr>
        <p:txBody>
          <a:bodyPr/>
          <a:lstStyle/>
          <a:p>
            <a:pPr eaLnBrk="1" hangingPunct="1">
              <a:defRPr/>
            </a:pPr>
            <a:r>
              <a:rPr lang="en-US" sz="2800" dirty="0" smtClean="0">
                <a:cs typeface="+mj-cs"/>
              </a:rPr>
              <a:t>Some groups contain more species than others</a:t>
            </a:r>
          </a:p>
        </p:txBody>
      </p:sp>
      <p:sp>
        <p:nvSpPr>
          <p:cNvPr id="60419" name="Rectangle 3"/>
          <p:cNvSpPr>
            <a:spLocks noGrp="1" noChangeArrowheads="1"/>
          </p:cNvSpPr>
          <p:nvPr>
            <p:ph type="body" idx="1"/>
          </p:nvPr>
        </p:nvSpPr>
        <p:spPr>
          <a:xfrm>
            <a:off x="0" y="609600"/>
            <a:ext cx="5257800" cy="6013450"/>
          </a:xfrm>
        </p:spPr>
        <p:txBody>
          <a:bodyPr>
            <a:normAutofit/>
          </a:bodyPr>
          <a:lstStyle/>
          <a:p>
            <a:pPr eaLnBrk="1" hangingPunct="1">
              <a:lnSpc>
                <a:spcPct val="80000"/>
              </a:lnSpc>
              <a:defRPr/>
            </a:pPr>
            <a:r>
              <a:rPr lang="en-US" sz="2800" dirty="0" smtClean="0"/>
              <a:t>Species are not evenly distributed among taxonomic groups</a:t>
            </a:r>
          </a:p>
          <a:p>
            <a:pPr lvl="1" eaLnBrk="1" hangingPunct="1">
              <a:lnSpc>
                <a:spcPct val="80000"/>
              </a:lnSpc>
              <a:defRPr/>
            </a:pPr>
            <a:r>
              <a:rPr lang="en-US" sz="2800" dirty="0" smtClean="0"/>
              <a:t>Insects predominate over all other life-forms</a:t>
            </a:r>
          </a:p>
          <a:p>
            <a:pPr lvl="1" eaLnBrk="1" hangingPunct="1">
              <a:lnSpc>
                <a:spcPct val="80000"/>
              </a:lnSpc>
              <a:defRPr/>
            </a:pPr>
            <a:r>
              <a:rPr lang="en-US" sz="2800" dirty="0" smtClean="0"/>
              <a:t>40% of all insects are beetles</a:t>
            </a:r>
          </a:p>
          <a:p>
            <a:pPr lvl="1" eaLnBrk="1" hangingPunct="1">
              <a:lnSpc>
                <a:spcPct val="80000"/>
              </a:lnSpc>
              <a:defRPr/>
            </a:pPr>
            <a:r>
              <a:rPr lang="en-US" sz="2800" dirty="0" smtClean="0"/>
              <a:t>God must have had “an inordinate fondness for beetles”</a:t>
            </a:r>
          </a:p>
          <a:p>
            <a:pPr lvl="2" eaLnBrk="1" hangingPunct="1">
              <a:lnSpc>
                <a:spcPct val="80000"/>
              </a:lnSpc>
              <a:defRPr/>
            </a:pPr>
            <a:r>
              <a:rPr lang="en-US" sz="2800" dirty="0" smtClean="0"/>
              <a:t>Brit biologist JB </a:t>
            </a:r>
            <a:r>
              <a:rPr lang="en-US" sz="2800" dirty="0" err="1" smtClean="0"/>
              <a:t>Haldaine</a:t>
            </a:r>
            <a:endParaRPr lang="en-US" sz="2800" dirty="0" smtClean="0"/>
          </a:p>
          <a:p>
            <a:pPr eaLnBrk="1" hangingPunct="1">
              <a:lnSpc>
                <a:spcPct val="80000"/>
              </a:lnSpc>
              <a:defRPr/>
            </a:pPr>
            <a:r>
              <a:rPr lang="en-US" sz="2800" dirty="0" smtClean="0"/>
              <a:t>Groups accumulate species by:</a:t>
            </a:r>
          </a:p>
          <a:p>
            <a:pPr lvl="1" eaLnBrk="1" hangingPunct="1">
              <a:lnSpc>
                <a:spcPct val="80000"/>
              </a:lnSpc>
              <a:defRPr/>
            </a:pPr>
            <a:r>
              <a:rPr lang="en-US" sz="2800" dirty="0" smtClean="0"/>
              <a:t>Adaptive radiation</a:t>
            </a:r>
          </a:p>
          <a:p>
            <a:pPr lvl="1" eaLnBrk="1" hangingPunct="1">
              <a:lnSpc>
                <a:spcPct val="80000"/>
              </a:lnSpc>
              <a:defRPr/>
            </a:pPr>
            <a:r>
              <a:rPr lang="en-US" sz="2800" dirty="0" smtClean="0"/>
              <a:t>Allopatric speciation</a:t>
            </a:r>
          </a:p>
          <a:p>
            <a:pPr lvl="1" eaLnBrk="1" hangingPunct="1">
              <a:lnSpc>
                <a:spcPct val="80000"/>
              </a:lnSpc>
              <a:defRPr/>
            </a:pPr>
            <a:r>
              <a:rPr lang="en-US" sz="2800" dirty="0" smtClean="0"/>
              <a:t>Low rates of extinction</a:t>
            </a:r>
          </a:p>
        </p:txBody>
      </p:sp>
      <p:pic>
        <p:nvPicPr>
          <p:cNvPr id="14339" name="Picture 5" descr="11_0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2005263"/>
            <a:ext cx="3886199" cy="3932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7612491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0419">
                                            <p:txEl>
                                              <p:pRg st="0" end="0"/>
                                            </p:txEl>
                                          </p:spTgt>
                                        </p:tgtEl>
                                        <p:attrNameLst>
                                          <p:attrName>style.visibility</p:attrName>
                                        </p:attrNameLst>
                                      </p:cBhvr>
                                      <p:to>
                                        <p:strVal val="visible"/>
                                      </p:to>
                                    </p:set>
                                    <p:animEffect transition="in" filter="blinds(horizontal)">
                                      <p:cBhvr>
                                        <p:cTn id="7" dur="500"/>
                                        <p:tgtEl>
                                          <p:spTgt spid="604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0419">
                                            <p:txEl>
                                              <p:pRg st="1" end="1"/>
                                            </p:txEl>
                                          </p:spTgt>
                                        </p:tgtEl>
                                        <p:attrNameLst>
                                          <p:attrName>style.visibility</p:attrName>
                                        </p:attrNameLst>
                                      </p:cBhvr>
                                      <p:to>
                                        <p:strVal val="visible"/>
                                      </p:to>
                                    </p:set>
                                    <p:animEffect transition="in" filter="blinds(horizontal)">
                                      <p:cBhvr>
                                        <p:cTn id="12" dur="500"/>
                                        <p:tgtEl>
                                          <p:spTgt spid="6041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0419">
                                            <p:txEl>
                                              <p:pRg st="2" end="2"/>
                                            </p:txEl>
                                          </p:spTgt>
                                        </p:tgtEl>
                                        <p:attrNameLst>
                                          <p:attrName>style.visibility</p:attrName>
                                        </p:attrNameLst>
                                      </p:cBhvr>
                                      <p:to>
                                        <p:strVal val="visible"/>
                                      </p:to>
                                    </p:set>
                                    <p:animEffect transition="in" filter="blinds(horizontal)">
                                      <p:cBhvr>
                                        <p:cTn id="17" dur="500"/>
                                        <p:tgtEl>
                                          <p:spTgt spid="6041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0419">
                                            <p:txEl>
                                              <p:pRg st="3" end="3"/>
                                            </p:txEl>
                                          </p:spTgt>
                                        </p:tgtEl>
                                        <p:attrNameLst>
                                          <p:attrName>style.visibility</p:attrName>
                                        </p:attrNameLst>
                                      </p:cBhvr>
                                      <p:to>
                                        <p:strVal val="visible"/>
                                      </p:to>
                                    </p:set>
                                    <p:animEffect transition="in" filter="blinds(horizontal)">
                                      <p:cBhvr>
                                        <p:cTn id="22" dur="500"/>
                                        <p:tgtEl>
                                          <p:spTgt spid="6041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0419">
                                            <p:txEl>
                                              <p:pRg st="4" end="4"/>
                                            </p:txEl>
                                          </p:spTgt>
                                        </p:tgtEl>
                                        <p:attrNameLst>
                                          <p:attrName>style.visibility</p:attrName>
                                        </p:attrNameLst>
                                      </p:cBhvr>
                                      <p:to>
                                        <p:strVal val="visible"/>
                                      </p:to>
                                    </p:set>
                                    <p:animEffect transition="in" filter="blinds(horizontal)">
                                      <p:cBhvr>
                                        <p:cTn id="27" dur="500"/>
                                        <p:tgtEl>
                                          <p:spTgt spid="6041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60419">
                                            <p:txEl>
                                              <p:pRg st="5" end="5"/>
                                            </p:txEl>
                                          </p:spTgt>
                                        </p:tgtEl>
                                        <p:attrNameLst>
                                          <p:attrName>style.visibility</p:attrName>
                                        </p:attrNameLst>
                                      </p:cBhvr>
                                      <p:to>
                                        <p:strVal val="visible"/>
                                      </p:to>
                                    </p:set>
                                    <p:animEffect transition="in" filter="blinds(horizontal)">
                                      <p:cBhvr>
                                        <p:cTn id="32" dur="500"/>
                                        <p:tgtEl>
                                          <p:spTgt spid="6041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60419">
                                            <p:txEl>
                                              <p:pRg st="6" end="6"/>
                                            </p:txEl>
                                          </p:spTgt>
                                        </p:tgtEl>
                                        <p:attrNameLst>
                                          <p:attrName>style.visibility</p:attrName>
                                        </p:attrNameLst>
                                      </p:cBhvr>
                                      <p:to>
                                        <p:strVal val="visible"/>
                                      </p:to>
                                    </p:set>
                                    <p:animEffect transition="in" filter="blinds(horizontal)">
                                      <p:cBhvr>
                                        <p:cTn id="37" dur="500"/>
                                        <p:tgtEl>
                                          <p:spTgt spid="60419">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60419">
                                            <p:txEl>
                                              <p:pRg st="7" end="7"/>
                                            </p:txEl>
                                          </p:spTgt>
                                        </p:tgtEl>
                                        <p:attrNameLst>
                                          <p:attrName>style.visibility</p:attrName>
                                        </p:attrNameLst>
                                      </p:cBhvr>
                                      <p:to>
                                        <p:strVal val="visible"/>
                                      </p:to>
                                    </p:set>
                                    <p:animEffect transition="in" filter="blinds(horizontal)">
                                      <p:cBhvr>
                                        <p:cTn id="42" dur="500"/>
                                        <p:tgtEl>
                                          <p:spTgt spid="60419">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60419">
                                            <p:txEl>
                                              <p:pRg st="8" end="8"/>
                                            </p:txEl>
                                          </p:spTgt>
                                        </p:tgtEl>
                                        <p:attrNameLst>
                                          <p:attrName>style.visibility</p:attrName>
                                        </p:attrNameLst>
                                      </p:cBhvr>
                                      <p:to>
                                        <p:strVal val="visible"/>
                                      </p:to>
                                    </p:set>
                                    <p:animEffect transition="in" filter="blinds(horizontal)">
                                      <p:cBhvr>
                                        <p:cTn id="47" dur="500"/>
                                        <p:tgtEl>
                                          <p:spTgt spid="6041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End</a:t>
            </a:r>
            <a:endParaRPr lang="en-US" dirty="0"/>
          </a:p>
        </p:txBody>
      </p:sp>
      <p:sp>
        <p:nvSpPr>
          <p:cNvPr id="3" name="Content Placeholder 2"/>
          <p:cNvSpPr>
            <a:spLocks noGrp="1"/>
          </p:cNvSpPr>
          <p:nvPr>
            <p:ph idx="1"/>
          </p:nvPr>
        </p:nvSpPr>
        <p:spPr/>
        <p:txBody>
          <a:bodyPr/>
          <a:lstStyle/>
          <a:p>
            <a:endParaRPr lang="en-US" dirty="0"/>
          </a:p>
        </p:txBody>
      </p:sp>
    </p:spTree>
    <p:extLst>
      <p:ext uri="{BB962C8B-B14F-4D97-AF65-F5344CB8AC3E}">
        <p14:creationId xmlns:p14="http://schemas.microsoft.com/office/powerpoint/2010/main" val="3610733065"/>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0" y="107577"/>
            <a:ext cx="2265363" cy="705223"/>
          </a:xfrm>
        </p:spPr>
        <p:txBody>
          <a:bodyPr/>
          <a:lstStyle/>
          <a:p>
            <a:r>
              <a:rPr lang="en-US" dirty="0" smtClean="0"/>
              <a:t>4/4</a:t>
            </a:r>
            <a:endParaRPr lang="en-US" dirty="0"/>
          </a:p>
        </p:txBody>
      </p:sp>
      <p:sp>
        <p:nvSpPr>
          <p:cNvPr id="3" name="Content Placeholder 2"/>
          <p:cNvSpPr>
            <a:spLocks noGrp="1"/>
          </p:cNvSpPr>
          <p:nvPr>
            <p:ph idx="1"/>
          </p:nvPr>
        </p:nvSpPr>
        <p:spPr>
          <a:xfrm>
            <a:off x="321734" y="107577"/>
            <a:ext cx="8039630" cy="6530290"/>
          </a:xfrm>
        </p:spPr>
        <p:txBody>
          <a:bodyPr>
            <a:normAutofit/>
          </a:bodyPr>
          <a:lstStyle/>
          <a:p>
            <a:r>
              <a:rPr lang="en-US" dirty="0" smtClean="0"/>
              <a:t>Quiz</a:t>
            </a:r>
          </a:p>
          <a:p>
            <a:r>
              <a:rPr lang="en-US" dirty="0" smtClean="0"/>
              <a:t>Turn in your assignment</a:t>
            </a:r>
          </a:p>
          <a:p>
            <a:r>
              <a:rPr lang="en-US" dirty="0" smtClean="0"/>
              <a:t>Yesterday:</a:t>
            </a:r>
          </a:p>
          <a:p>
            <a:r>
              <a:rPr lang="en-US" dirty="0" smtClean="0"/>
              <a:t>Me to </a:t>
            </a:r>
            <a:r>
              <a:rPr lang="en-US" dirty="0" err="1" smtClean="0"/>
              <a:t>Sodl</a:t>
            </a:r>
            <a:r>
              <a:rPr lang="en-US" dirty="0" smtClean="0"/>
              <a:t>:  So I want to take the canoe trip.</a:t>
            </a:r>
          </a:p>
          <a:p>
            <a:r>
              <a:rPr lang="en-US" dirty="0" err="1" smtClean="0"/>
              <a:t>Sodl</a:t>
            </a:r>
            <a:r>
              <a:rPr lang="en-US" dirty="0" smtClean="0"/>
              <a:t>:  No.</a:t>
            </a:r>
          </a:p>
          <a:p>
            <a:r>
              <a:rPr lang="en-US" dirty="0" smtClean="0"/>
              <a:t>Me:  Let me explain.  </a:t>
            </a:r>
          </a:p>
          <a:p>
            <a:r>
              <a:rPr lang="en-US" dirty="0" err="1" smtClean="0"/>
              <a:t>Sodl</a:t>
            </a:r>
            <a:r>
              <a:rPr lang="en-US" dirty="0" smtClean="0"/>
              <a:t>:  Ok.</a:t>
            </a:r>
          </a:p>
          <a:p>
            <a:r>
              <a:rPr lang="en-US" dirty="0" smtClean="0"/>
              <a:t>Me:  Explain explain explain</a:t>
            </a:r>
          </a:p>
          <a:p>
            <a:r>
              <a:rPr lang="en-US" dirty="0" err="1" smtClean="0"/>
              <a:t>Sodl</a:t>
            </a:r>
            <a:r>
              <a:rPr lang="en-US" dirty="0" smtClean="0"/>
              <a:t>:  You can go as long as they have not reached their limit of educational trips.</a:t>
            </a:r>
          </a:p>
          <a:p>
            <a:r>
              <a:rPr lang="en-US" dirty="0" smtClean="0"/>
              <a:t>Me:  Ok</a:t>
            </a:r>
            <a:r>
              <a:rPr lang="en-US" smtClean="0"/>
              <a:t>, sweet.</a:t>
            </a:r>
            <a:endParaRPr lang="en-US" dirty="0"/>
          </a:p>
        </p:txBody>
      </p:sp>
    </p:spTree>
    <p:extLst>
      <p:ext uri="{BB962C8B-B14F-4D97-AF65-F5344CB8AC3E}">
        <p14:creationId xmlns:p14="http://schemas.microsoft.com/office/powerpoint/2010/main" val="142795019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Skipping CH 12</a:t>
            </a:r>
            <a:endParaRPr lang="en-US" dirty="0"/>
          </a:p>
        </p:txBody>
      </p:sp>
      <p:sp>
        <p:nvSpPr>
          <p:cNvPr id="3" name="Content Placeholder 2"/>
          <p:cNvSpPr>
            <a:spLocks noGrp="1"/>
          </p:cNvSpPr>
          <p:nvPr>
            <p:ph idx="1"/>
          </p:nvPr>
        </p:nvSpPr>
        <p:spPr/>
        <p:txBody>
          <a:bodyPr/>
          <a:lstStyle/>
          <a:p>
            <a:r>
              <a:rPr lang="en-US" dirty="0" smtClean="0"/>
              <a:t>Resource Management, Forestry, Land Use and Protected Areas</a:t>
            </a:r>
            <a:endParaRPr lang="en-US" dirty="0"/>
          </a:p>
        </p:txBody>
      </p:sp>
    </p:spTree>
    <p:extLst>
      <p:ext uri="{BB962C8B-B14F-4D97-AF65-F5344CB8AC3E}">
        <p14:creationId xmlns:p14="http://schemas.microsoft.com/office/powerpoint/2010/main" val="138090875"/>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 13</a:t>
            </a:r>
            <a:endParaRPr lang="en-US" dirty="0"/>
          </a:p>
        </p:txBody>
      </p:sp>
      <p:sp>
        <p:nvSpPr>
          <p:cNvPr id="3" name="Content Placeholder 2"/>
          <p:cNvSpPr>
            <a:spLocks noGrp="1"/>
          </p:cNvSpPr>
          <p:nvPr>
            <p:ph idx="1"/>
          </p:nvPr>
        </p:nvSpPr>
        <p:spPr/>
        <p:txBody>
          <a:bodyPr/>
          <a:lstStyle/>
          <a:p>
            <a:r>
              <a:rPr lang="en-US" dirty="0" smtClean="0"/>
              <a:t>Urbanization and Creating Livable Cities</a:t>
            </a:r>
          </a:p>
          <a:p>
            <a:r>
              <a:rPr lang="en-US" dirty="0" smtClean="0"/>
              <a:t>Urban sprawl</a:t>
            </a:r>
            <a:endParaRPr lang="en-US" dirty="0"/>
          </a:p>
        </p:txBody>
      </p:sp>
    </p:spTree>
    <p:extLst>
      <p:ext uri="{BB962C8B-B14F-4D97-AF65-F5344CB8AC3E}">
        <p14:creationId xmlns:p14="http://schemas.microsoft.com/office/powerpoint/2010/main" val="959709403"/>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622805370"/>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 14</a:t>
            </a:r>
            <a:endParaRPr lang="en-US" dirty="0"/>
          </a:p>
        </p:txBody>
      </p:sp>
      <p:sp>
        <p:nvSpPr>
          <p:cNvPr id="3" name="Content Placeholder 2"/>
          <p:cNvSpPr>
            <a:spLocks noGrp="1"/>
          </p:cNvSpPr>
          <p:nvPr>
            <p:ph idx="1"/>
          </p:nvPr>
        </p:nvSpPr>
        <p:spPr/>
        <p:txBody>
          <a:bodyPr/>
          <a:lstStyle/>
          <a:p>
            <a:r>
              <a:rPr lang="en-US" dirty="0" smtClean="0"/>
              <a:t>Environmental Health </a:t>
            </a:r>
            <a:r>
              <a:rPr lang="en-US" smtClean="0"/>
              <a:t>and Toxicology</a:t>
            </a:r>
            <a:endParaRPr lang="en-US"/>
          </a:p>
        </p:txBody>
      </p:sp>
    </p:spTree>
    <p:extLst>
      <p:ext uri="{BB962C8B-B14F-4D97-AF65-F5344CB8AC3E}">
        <p14:creationId xmlns:p14="http://schemas.microsoft.com/office/powerpoint/2010/main" val="334348645"/>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2821734031"/>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Ch</a:t>
            </a:r>
            <a:r>
              <a:rPr lang="en-US" dirty="0" smtClean="0"/>
              <a:t> 15</a:t>
            </a:r>
            <a:endParaRPr lang="en-US" dirty="0"/>
          </a:p>
        </p:txBody>
      </p:sp>
      <p:sp>
        <p:nvSpPr>
          <p:cNvPr id="3" name="Content Placeholder 2"/>
          <p:cNvSpPr>
            <a:spLocks noGrp="1"/>
          </p:cNvSpPr>
          <p:nvPr>
            <p:ph idx="1"/>
          </p:nvPr>
        </p:nvSpPr>
        <p:spPr/>
        <p:txBody>
          <a:bodyPr/>
          <a:lstStyle/>
          <a:p>
            <a:r>
              <a:rPr lang="en-US" dirty="0" smtClean="0"/>
              <a:t>Freshwater Resources </a:t>
            </a:r>
          </a:p>
          <a:p>
            <a:r>
              <a:rPr lang="en-US" dirty="0" smtClean="0"/>
              <a:t>P 411</a:t>
            </a:r>
            <a:endParaRPr lang="en-US" dirty="0"/>
          </a:p>
        </p:txBody>
      </p:sp>
    </p:spTree>
    <p:extLst>
      <p:ext uri="{BB962C8B-B14F-4D97-AF65-F5344CB8AC3E}">
        <p14:creationId xmlns:p14="http://schemas.microsoft.com/office/powerpoint/2010/main" val="2440442791"/>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779462" y="107577"/>
            <a:ext cx="7581901" cy="823756"/>
          </a:xfrm>
        </p:spPr>
        <p:txBody>
          <a:bodyPr/>
          <a:lstStyle/>
          <a:p>
            <a:pPr eaLnBrk="1" hangingPunct="1">
              <a:defRPr/>
            </a:pPr>
            <a:r>
              <a:rPr lang="en-US" dirty="0" smtClean="0">
                <a:cs typeface="+mj-cs"/>
              </a:rPr>
              <a:t>Treating wastewater</a:t>
            </a:r>
          </a:p>
        </p:txBody>
      </p:sp>
      <p:sp>
        <p:nvSpPr>
          <p:cNvPr id="5123" name="Rectangle 3"/>
          <p:cNvSpPr>
            <a:spLocks noGrp="1" noChangeArrowheads="1"/>
          </p:cNvSpPr>
          <p:nvPr>
            <p:ph type="body" idx="1"/>
          </p:nvPr>
        </p:nvSpPr>
        <p:spPr>
          <a:xfrm>
            <a:off x="192088" y="1270001"/>
            <a:ext cx="8788400" cy="5106988"/>
          </a:xfrm>
        </p:spPr>
        <p:txBody>
          <a:bodyPr>
            <a:normAutofit/>
          </a:bodyPr>
          <a:lstStyle/>
          <a:p>
            <a:pPr eaLnBrk="1" hangingPunct="1">
              <a:defRPr/>
            </a:pPr>
            <a:r>
              <a:rPr lang="en-US" b="1" u="sng" dirty="0" smtClean="0">
                <a:cs typeface="+mn-cs"/>
              </a:rPr>
              <a:t>Wastewater</a:t>
            </a:r>
            <a:r>
              <a:rPr lang="en-US" dirty="0" smtClean="0">
                <a:cs typeface="+mn-cs"/>
              </a:rPr>
              <a:t> = </a:t>
            </a:r>
          </a:p>
          <a:p>
            <a:pPr lvl="1">
              <a:defRPr/>
            </a:pPr>
            <a:r>
              <a:rPr lang="en-US" dirty="0" smtClean="0">
                <a:cs typeface="+mn-cs"/>
              </a:rPr>
              <a:t>water that has been used by people in some way</a:t>
            </a:r>
          </a:p>
          <a:p>
            <a:pPr lvl="1" eaLnBrk="1" hangingPunct="1">
              <a:defRPr/>
            </a:pPr>
            <a:r>
              <a:rPr lang="en-US" dirty="0" smtClean="0"/>
              <a:t>Sewage, showers, sinks, manufacturing, storm water runoff</a:t>
            </a:r>
          </a:p>
          <a:p>
            <a:pPr eaLnBrk="1" hangingPunct="1">
              <a:defRPr/>
            </a:pPr>
            <a:r>
              <a:rPr lang="en-US" b="1" u="sng" dirty="0" smtClean="0">
                <a:cs typeface="+mn-cs"/>
              </a:rPr>
              <a:t>Septic systems</a:t>
            </a:r>
            <a:r>
              <a:rPr lang="en-US" u="sng" dirty="0" smtClean="0">
                <a:cs typeface="+mn-cs"/>
              </a:rPr>
              <a:t> </a:t>
            </a:r>
            <a:r>
              <a:rPr lang="en-US" dirty="0" smtClean="0">
                <a:cs typeface="+mn-cs"/>
              </a:rPr>
              <a:t>= </a:t>
            </a:r>
          </a:p>
          <a:p>
            <a:pPr lvl="1">
              <a:defRPr/>
            </a:pPr>
            <a:r>
              <a:rPr lang="en-US" dirty="0" smtClean="0">
                <a:cs typeface="+mn-cs"/>
              </a:rPr>
              <a:t>the most popular method of wastewater disposal in rural areas</a:t>
            </a:r>
          </a:p>
          <a:p>
            <a:pPr lvl="1" eaLnBrk="1" hangingPunct="1">
              <a:defRPr/>
            </a:pPr>
            <a:r>
              <a:rPr lang="en-US" dirty="0" smtClean="0"/>
              <a:t>Underground septic tanks separate solids and oils from wastewater</a:t>
            </a:r>
          </a:p>
          <a:p>
            <a:pPr lvl="1" eaLnBrk="1" hangingPunct="1">
              <a:defRPr/>
            </a:pPr>
            <a:r>
              <a:rPr lang="en-US" dirty="0" smtClean="0"/>
              <a:t>The water drains into a drain field, where microbes decompose the water</a:t>
            </a:r>
          </a:p>
          <a:p>
            <a:pPr lvl="1" eaLnBrk="1" hangingPunct="1">
              <a:defRPr/>
            </a:pPr>
            <a:r>
              <a:rPr lang="en-US" dirty="0" smtClean="0"/>
              <a:t>Solid waste needs to be periodically pumped and landfilled</a:t>
            </a:r>
          </a:p>
        </p:txBody>
      </p:sp>
    </p:spTree>
    <p:extLst>
      <p:ext uri="{BB962C8B-B14F-4D97-AF65-F5344CB8AC3E}">
        <p14:creationId xmlns:p14="http://schemas.microsoft.com/office/powerpoint/2010/main" val="199471909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Effect transition="in" filter="blinds(horizontal)">
                                      <p:cBhvr>
                                        <p:cTn id="7" dur="500"/>
                                        <p:tgtEl>
                                          <p:spTgt spid="51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123">
                                            <p:txEl>
                                              <p:pRg st="1" end="1"/>
                                            </p:txEl>
                                          </p:spTgt>
                                        </p:tgtEl>
                                        <p:attrNameLst>
                                          <p:attrName>style.visibility</p:attrName>
                                        </p:attrNameLst>
                                      </p:cBhvr>
                                      <p:to>
                                        <p:strVal val="visible"/>
                                      </p:to>
                                    </p:set>
                                    <p:animEffect transition="in" filter="blinds(horizontal)">
                                      <p:cBhvr>
                                        <p:cTn id="12" dur="500"/>
                                        <p:tgtEl>
                                          <p:spTgt spid="512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123">
                                            <p:txEl>
                                              <p:pRg st="2" end="2"/>
                                            </p:txEl>
                                          </p:spTgt>
                                        </p:tgtEl>
                                        <p:attrNameLst>
                                          <p:attrName>style.visibility</p:attrName>
                                        </p:attrNameLst>
                                      </p:cBhvr>
                                      <p:to>
                                        <p:strVal val="visible"/>
                                      </p:to>
                                    </p:set>
                                    <p:animEffect transition="in" filter="blinds(horizontal)">
                                      <p:cBhvr>
                                        <p:cTn id="17" dur="500"/>
                                        <p:tgtEl>
                                          <p:spTgt spid="512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123">
                                            <p:txEl>
                                              <p:pRg st="3" end="3"/>
                                            </p:txEl>
                                          </p:spTgt>
                                        </p:tgtEl>
                                        <p:attrNameLst>
                                          <p:attrName>style.visibility</p:attrName>
                                        </p:attrNameLst>
                                      </p:cBhvr>
                                      <p:to>
                                        <p:strVal val="visible"/>
                                      </p:to>
                                    </p:set>
                                    <p:animEffect transition="in" filter="blinds(horizontal)">
                                      <p:cBhvr>
                                        <p:cTn id="22" dur="500"/>
                                        <p:tgtEl>
                                          <p:spTgt spid="512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123">
                                            <p:txEl>
                                              <p:pRg st="4" end="4"/>
                                            </p:txEl>
                                          </p:spTgt>
                                        </p:tgtEl>
                                        <p:attrNameLst>
                                          <p:attrName>style.visibility</p:attrName>
                                        </p:attrNameLst>
                                      </p:cBhvr>
                                      <p:to>
                                        <p:strVal val="visible"/>
                                      </p:to>
                                    </p:set>
                                    <p:animEffect transition="in" filter="blinds(horizontal)">
                                      <p:cBhvr>
                                        <p:cTn id="27" dur="500"/>
                                        <p:tgtEl>
                                          <p:spTgt spid="512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5123">
                                            <p:txEl>
                                              <p:pRg st="5" end="5"/>
                                            </p:txEl>
                                          </p:spTgt>
                                        </p:tgtEl>
                                        <p:attrNameLst>
                                          <p:attrName>style.visibility</p:attrName>
                                        </p:attrNameLst>
                                      </p:cBhvr>
                                      <p:to>
                                        <p:strVal val="visible"/>
                                      </p:to>
                                    </p:set>
                                    <p:animEffect transition="in" filter="blinds(horizontal)">
                                      <p:cBhvr>
                                        <p:cTn id="32" dur="500"/>
                                        <p:tgtEl>
                                          <p:spTgt spid="512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5123">
                                            <p:txEl>
                                              <p:pRg st="6" end="6"/>
                                            </p:txEl>
                                          </p:spTgt>
                                        </p:tgtEl>
                                        <p:attrNameLst>
                                          <p:attrName>style.visibility</p:attrName>
                                        </p:attrNameLst>
                                      </p:cBhvr>
                                      <p:to>
                                        <p:strVal val="visible"/>
                                      </p:to>
                                    </p:set>
                                    <p:animEffect transition="in" filter="blinds(horizontal)">
                                      <p:cBhvr>
                                        <p:cTn id="37" dur="500"/>
                                        <p:tgtEl>
                                          <p:spTgt spid="512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5123">
                                            <p:txEl>
                                              <p:pRg st="7" end="7"/>
                                            </p:txEl>
                                          </p:spTgt>
                                        </p:tgtEl>
                                        <p:attrNameLst>
                                          <p:attrName>style.visibility</p:attrName>
                                        </p:attrNameLst>
                                      </p:cBhvr>
                                      <p:to>
                                        <p:strVal val="visible"/>
                                      </p:to>
                                    </p:set>
                                    <p:animEffect transition="in" filter="blinds(horizontal)">
                                      <p:cBhvr>
                                        <p:cTn id="42" dur="500"/>
                                        <p:tgtEl>
                                          <p:spTgt spid="512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8" name="Content Placeholder 7"/>
          <p:cNvPicPr>
            <a:picLocks noGrp="1" noChangeAspect="1"/>
          </p:cNvPicPr>
          <p:nvPr>
            <p:ph idx="1"/>
          </p:nvPr>
        </p:nvPicPr>
        <p:blipFill>
          <a:blip r:embed="rId2"/>
          <a:srcRect t="8753" b="8753"/>
          <a:stretch>
            <a:fillRect/>
          </a:stretch>
        </p:blipFill>
        <p:spPr>
          <a:xfrm>
            <a:off x="2235200" y="3255540"/>
            <a:ext cx="6908800" cy="3602460"/>
          </a:xfrm>
        </p:spPr>
      </p:pic>
      <p:pic>
        <p:nvPicPr>
          <p:cNvPr id="10" name="Picture 9"/>
          <p:cNvPicPr>
            <a:picLocks noChangeAspect="1"/>
          </p:cNvPicPr>
          <p:nvPr/>
        </p:nvPicPr>
        <p:blipFill>
          <a:blip r:embed="rId3"/>
          <a:stretch>
            <a:fillRect/>
          </a:stretch>
        </p:blipFill>
        <p:spPr>
          <a:xfrm>
            <a:off x="-63501" y="0"/>
            <a:ext cx="3907368" cy="3006842"/>
          </a:xfrm>
          <a:prstGeom prst="rect">
            <a:avLst/>
          </a:prstGeom>
        </p:spPr>
      </p:pic>
      <p:pic>
        <p:nvPicPr>
          <p:cNvPr id="11" name="Picture 10"/>
          <p:cNvPicPr>
            <a:picLocks noChangeAspect="1"/>
          </p:cNvPicPr>
          <p:nvPr/>
        </p:nvPicPr>
        <p:blipFill>
          <a:blip r:embed="rId4"/>
          <a:stretch>
            <a:fillRect/>
          </a:stretch>
        </p:blipFill>
        <p:spPr>
          <a:xfrm>
            <a:off x="3556000" y="0"/>
            <a:ext cx="5588000" cy="3327400"/>
          </a:xfrm>
          <a:prstGeom prst="rect">
            <a:avLst/>
          </a:prstGeom>
        </p:spPr>
      </p:pic>
      <p:pic>
        <p:nvPicPr>
          <p:cNvPr id="12" name="Picture 11"/>
          <p:cNvPicPr>
            <a:picLocks noChangeAspect="1"/>
          </p:cNvPicPr>
          <p:nvPr/>
        </p:nvPicPr>
        <p:blipFill>
          <a:blip r:embed="rId5"/>
          <a:stretch>
            <a:fillRect/>
          </a:stretch>
        </p:blipFill>
        <p:spPr>
          <a:xfrm>
            <a:off x="-63501" y="5113866"/>
            <a:ext cx="2328507" cy="1744133"/>
          </a:xfrm>
          <a:prstGeom prst="rect">
            <a:avLst/>
          </a:prstGeom>
        </p:spPr>
      </p:pic>
    </p:spTree>
    <p:extLst>
      <p:ext uri="{BB962C8B-B14F-4D97-AF65-F5344CB8AC3E}">
        <p14:creationId xmlns:p14="http://schemas.microsoft.com/office/powerpoint/2010/main" val="3317127906"/>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5" descr="11_0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0400" y="95995"/>
            <a:ext cx="8483600" cy="675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52099157"/>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a:xfrm>
            <a:off x="779462" y="-10956"/>
            <a:ext cx="7581901" cy="772956"/>
          </a:xfrm>
        </p:spPr>
        <p:txBody>
          <a:bodyPr/>
          <a:lstStyle/>
          <a:p>
            <a:pPr eaLnBrk="1" hangingPunct="1">
              <a:defRPr/>
            </a:pPr>
            <a:r>
              <a:rPr lang="en-US" sz="3800" dirty="0" smtClean="0">
                <a:cs typeface="+mj-cs"/>
              </a:rPr>
              <a:t>Municipal sewer systems</a:t>
            </a:r>
          </a:p>
        </p:txBody>
      </p:sp>
      <p:sp>
        <p:nvSpPr>
          <p:cNvPr id="84995" name="Rectangle 3"/>
          <p:cNvSpPr>
            <a:spLocks noGrp="1" noChangeArrowheads="1"/>
          </p:cNvSpPr>
          <p:nvPr>
            <p:ph type="body" idx="1"/>
          </p:nvPr>
        </p:nvSpPr>
        <p:spPr>
          <a:xfrm>
            <a:off x="381000" y="785284"/>
            <a:ext cx="8153400" cy="5632449"/>
          </a:xfrm>
        </p:spPr>
        <p:txBody>
          <a:bodyPr>
            <a:normAutofit/>
          </a:bodyPr>
          <a:lstStyle/>
          <a:p>
            <a:pPr eaLnBrk="1" hangingPunct="1">
              <a:defRPr/>
            </a:pPr>
            <a:r>
              <a:rPr lang="en-US" dirty="0" smtClean="0">
                <a:cs typeface="+mn-cs"/>
              </a:rPr>
              <a:t>In populated areas, sewer systems carry wastewater </a:t>
            </a:r>
          </a:p>
          <a:p>
            <a:pPr lvl="1" eaLnBrk="1" hangingPunct="1">
              <a:defRPr/>
            </a:pPr>
            <a:r>
              <a:rPr lang="en-US" dirty="0" smtClean="0"/>
              <a:t>Physical, chemical, and biological water treatment</a:t>
            </a:r>
          </a:p>
          <a:p>
            <a:pPr eaLnBrk="1" hangingPunct="1">
              <a:defRPr/>
            </a:pPr>
            <a:r>
              <a:rPr lang="en-US" b="1" u="sng" dirty="0" smtClean="0">
                <a:cs typeface="+mn-cs"/>
              </a:rPr>
              <a:t>Primary treatment</a:t>
            </a:r>
            <a:r>
              <a:rPr lang="en-US" u="sng" dirty="0" smtClean="0">
                <a:cs typeface="+mn-cs"/>
              </a:rPr>
              <a:t> </a:t>
            </a:r>
            <a:r>
              <a:rPr lang="en-US" dirty="0" smtClean="0">
                <a:cs typeface="+mn-cs"/>
              </a:rPr>
              <a:t>= </a:t>
            </a:r>
          </a:p>
          <a:p>
            <a:pPr lvl="1">
              <a:defRPr/>
            </a:pPr>
            <a:r>
              <a:rPr lang="en-US" dirty="0" smtClean="0">
                <a:cs typeface="+mn-cs"/>
              </a:rPr>
              <a:t>the physical removal of contaminants in settling tanks (clarifiers)</a:t>
            </a:r>
          </a:p>
          <a:p>
            <a:pPr eaLnBrk="1" hangingPunct="1">
              <a:defRPr/>
            </a:pPr>
            <a:r>
              <a:rPr lang="en-US" b="1" u="sng" dirty="0" smtClean="0">
                <a:cs typeface="+mn-cs"/>
              </a:rPr>
              <a:t>Secondary treatment</a:t>
            </a:r>
            <a:r>
              <a:rPr lang="en-US" u="sng" dirty="0" smtClean="0">
                <a:cs typeface="+mn-cs"/>
              </a:rPr>
              <a:t> </a:t>
            </a:r>
            <a:r>
              <a:rPr lang="en-US" dirty="0" smtClean="0">
                <a:cs typeface="+mn-cs"/>
              </a:rPr>
              <a:t>= </a:t>
            </a:r>
          </a:p>
          <a:p>
            <a:pPr lvl="1">
              <a:defRPr/>
            </a:pPr>
            <a:r>
              <a:rPr lang="en-US" dirty="0" smtClean="0">
                <a:cs typeface="+mn-cs"/>
              </a:rPr>
              <a:t>water is stirred and aerated so aerobic bacteria degrade organic pollutants</a:t>
            </a:r>
          </a:p>
          <a:p>
            <a:pPr lvl="1" eaLnBrk="1" hangingPunct="1">
              <a:defRPr/>
            </a:pPr>
            <a:r>
              <a:rPr lang="en-US" dirty="0" smtClean="0"/>
              <a:t>Water treated with chlorine is piped into rivers or the ocean</a:t>
            </a:r>
          </a:p>
          <a:p>
            <a:pPr lvl="1" eaLnBrk="1" hangingPunct="1">
              <a:defRPr/>
            </a:pPr>
            <a:r>
              <a:rPr lang="en-US" dirty="0" smtClean="0"/>
              <a:t>Some reclaimed water is used for irrigation, lawns, or industry</a:t>
            </a:r>
          </a:p>
        </p:txBody>
      </p:sp>
    </p:spTree>
    <p:extLst>
      <p:ext uri="{BB962C8B-B14F-4D97-AF65-F5344CB8AC3E}">
        <p14:creationId xmlns:p14="http://schemas.microsoft.com/office/powerpoint/2010/main" val="288844144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4995">
                                            <p:txEl>
                                              <p:pRg st="0" end="0"/>
                                            </p:txEl>
                                          </p:spTgt>
                                        </p:tgtEl>
                                        <p:attrNameLst>
                                          <p:attrName>style.visibility</p:attrName>
                                        </p:attrNameLst>
                                      </p:cBhvr>
                                      <p:to>
                                        <p:strVal val="visible"/>
                                      </p:to>
                                    </p:set>
                                    <p:animEffect transition="in" filter="blinds(horizontal)">
                                      <p:cBhvr>
                                        <p:cTn id="7" dur="500"/>
                                        <p:tgtEl>
                                          <p:spTgt spid="8499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4995">
                                            <p:txEl>
                                              <p:pRg st="1" end="1"/>
                                            </p:txEl>
                                          </p:spTgt>
                                        </p:tgtEl>
                                        <p:attrNameLst>
                                          <p:attrName>style.visibility</p:attrName>
                                        </p:attrNameLst>
                                      </p:cBhvr>
                                      <p:to>
                                        <p:strVal val="visible"/>
                                      </p:to>
                                    </p:set>
                                    <p:animEffect transition="in" filter="blinds(horizontal)">
                                      <p:cBhvr>
                                        <p:cTn id="12" dur="500"/>
                                        <p:tgtEl>
                                          <p:spTgt spid="8499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4995">
                                            <p:txEl>
                                              <p:pRg st="2" end="2"/>
                                            </p:txEl>
                                          </p:spTgt>
                                        </p:tgtEl>
                                        <p:attrNameLst>
                                          <p:attrName>style.visibility</p:attrName>
                                        </p:attrNameLst>
                                      </p:cBhvr>
                                      <p:to>
                                        <p:strVal val="visible"/>
                                      </p:to>
                                    </p:set>
                                    <p:animEffect transition="in" filter="blinds(horizontal)">
                                      <p:cBhvr>
                                        <p:cTn id="17" dur="500"/>
                                        <p:tgtEl>
                                          <p:spTgt spid="8499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4995">
                                            <p:txEl>
                                              <p:pRg st="3" end="3"/>
                                            </p:txEl>
                                          </p:spTgt>
                                        </p:tgtEl>
                                        <p:attrNameLst>
                                          <p:attrName>style.visibility</p:attrName>
                                        </p:attrNameLst>
                                      </p:cBhvr>
                                      <p:to>
                                        <p:strVal val="visible"/>
                                      </p:to>
                                    </p:set>
                                    <p:animEffect transition="in" filter="blinds(horizontal)">
                                      <p:cBhvr>
                                        <p:cTn id="22" dur="500"/>
                                        <p:tgtEl>
                                          <p:spTgt spid="8499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4995">
                                            <p:txEl>
                                              <p:pRg st="4" end="4"/>
                                            </p:txEl>
                                          </p:spTgt>
                                        </p:tgtEl>
                                        <p:attrNameLst>
                                          <p:attrName>style.visibility</p:attrName>
                                        </p:attrNameLst>
                                      </p:cBhvr>
                                      <p:to>
                                        <p:strVal val="visible"/>
                                      </p:to>
                                    </p:set>
                                    <p:animEffect transition="in" filter="blinds(horizontal)">
                                      <p:cBhvr>
                                        <p:cTn id="27" dur="500"/>
                                        <p:tgtEl>
                                          <p:spTgt spid="8499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84995">
                                            <p:txEl>
                                              <p:pRg st="5" end="5"/>
                                            </p:txEl>
                                          </p:spTgt>
                                        </p:tgtEl>
                                        <p:attrNameLst>
                                          <p:attrName>style.visibility</p:attrName>
                                        </p:attrNameLst>
                                      </p:cBhvr>
                                      <p:to>
                                        <p:strVal val="visible"/>
                                      </p:to>
                                    </p:set>
                                    <p:animEffect transition="in" filter="blinds(horizontal)">
                                      <p:cBhvr>
                                        <p:cTn id="32" dur="500"/>
                                        <p:tgtEl>
                                          <p:spTgt spid="8499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84995">
                                            <p:txEl>
                                              <p:pRg st="6" end="6"/>
                                            </p:txEl>
                                          </p:spTgt>
                                        </p:tgtEl>
                                        <p:attrNameLst>
                                          <p:attrName>style.visibility</p:attrName>
                                        </p:attrNameLst>
                                      </p:cBhvr>
                                      <p:to>
                                        <p:strVal val="visible"/>
                                      </p:to>
                                    </p:set>
                                    <p:animEffect transition="in" filter="blinds(horizontal)">
                                      <p:cBhvr>
                                        <p:cTn id="37" dur="500"/>
                                        <p:tgtEl>
                                          <p:spTgt spid="8499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84995">
                                            <p:txEl>
                                              <p:pRg st="7" end="7"/>
                                            </p:txEl>
                                          </p:spTgt>
                                        </p:tgtEl>
                                        <p:attrNameLst>
                                          <p:attrName>style.visibility</p:attrName>
                                        </p:attrNameLst>
                                      </p:cBhvr>
                                      <p:to>
                                        <p:strVal val="visible"/>
                                      </p:to>
                                    </p:set>
                                    <p:animEffect transition="in" filter="blinds(horizontal)">
                                      <p:cBhvr>
                                        <p:cTn id="42" dur="500"/>
                                        <p:tgtEl>
                                          <p:spTgt spid="8499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0" y="-61758"/>
            <a:ext cx="8669867" cy="789891"/>
          </a:xfrm>
        </p:spPr>
        <p:txBody>
          <a:bodyPr/>
          <a:lstStyle/>
          <a:p>
            <a:pPr eaLnBrk="1" hangingPunct="1">
              <a:defRPr/>
            </a:pPr>
            <a:r>
              <a:rPr lang="en-US" sz="3900" dirty="0" smtClean="0">
                <a:cs typeface="+mj-cs"/>
              </a:rPr>
              <a:t>A typical wastewater treatment facility </a:t>
            </a:r>
          </a:p>
        </p:txBody>
      </p:sp>
      <p:pic>
        <p:nvPicPr>
          <p:cNvPr id="81922" name="Picture 6" descr="15_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3068" y="694139"/>
            <a:ext cx="5671608" cy="6163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37803712"/>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779462" y="107577"/>
            <a:ext cx="7581901" cy="823756"/>
          </a:xfrm>
        </p:spPr>
        <p:txBody>
          <a:bodyPr/>
          <a:lstStyle/>
          <a:p>
            <a:pPr eaLnBrk="1" hangingPunct="1">
              <a:defRPr/>
            </a:pPr>
            <a:r>
              <a:rPr lang="en-US" dirty="0" smtClean="0">
                <a:cs typeface="+mj-cs"/>
              </a:rPr>
              <a:t>Artificial wetlands</a:t>
            </a:r>
          </a:p>
        </p:txBody>
      </p:sp>
      <p:sp>
        <p:nvSpPr>
          <p:cNvPr id="7171" name="Rectangle 3"/>
          <p:cNvSpPr>
            <a:spLocks noGrp="1" noChangeArrowheads="1"/>
          </p:cNvSpPr>
          <p:nvPr>
            <p:ph type="body" idx="1"/>
          </p:nvPr>
        </p:nvSpPr>
        <p:spPr>
          <a:xfrm>
            <a:off x="192088" y="1201738"/>
            <a:ext cx="8788400" cy="4791075"/>
          </a:xfrm>
        </p:spPr>
        <p:txBody>
          <a:bodyPr/>
          <a:lstStyle/>
          <a:p>
            <a:pPr eaLnBrk="1" hangingPunct="1">
              <a:defRPr/>
            </a:pPr>
            <a:r>
              <a:rPr lang="en-US" dirty="0" smtClean="0">
                <a:cs typeface="+mn-cs"/>
              </a:rPr>
              <a:t>Natural and artificial wetlands can cleanse wastewater</a:t>
            </a:r>
          </a:p>
          <a:p>
            <a:pPr lvl="1" eaLnBrk="1" hangingPunct="1">
              <a:defRPr/>
            </a:pPr>
            <a:r>
              <a:rPr lang="en-US" dirty="0" smtClean="0"/>
              <a:t>After primary treatment at a conventional facility, water is pumped into the wetland</a:t>
            </a:r>
          </a:p>
          <a:p>
            <a:pPr lvl="1" eaLnBrk="1" hangingPunct="1">
              <a:defRPr/>
            </a:pPr>
            <a:r>
              <a:rPr lang="en-US" dirty="0" smtClean="0"/>
              <a:t>Microbes decompose the remaining pollutants</a:t>
            </a:r>
          </a:p>
          <a:p>
            <a:pPr lvl="1" eaLnBrk="1" hangingPunct="1">
              <a:defRPr/>
            </a:pPr>
            <a:r>
              <a:rPr lang="en-US" dirty="0" smtClean="0"/>
              <a:t>Cleansed water is released into waterways or percolated underground</a:t>
            </a:r>
          </a:p>
          <a:p>
            <a:pPr eaLnBrk="1" hangingPunct="1">
              <a:defRPr/>
            </a:pPr>
            <a:r>
              <a:rPr lang="en-US" dirty="0" smtClean="0">
                <a:cs typeface="+mn-cs"/>
              </a:rPr>
              <a:t>Constructed wetlands serve as havens for wildlife and areas for human recreation</a:t>
            </a:r>
          </a:p>
          <a:p>
            <a:pPr lvl="1" eaLnBrk="1" hangingPunct="1">
              <a:defRPr/>
            </a:pPr>
            <a:r>
              <a:rPr lang="en-US" dirty="0" smtClean="0"/>
              <a:t>More than 500 artificially constructed or restored wetlands exist in the U.S.</a:t>
            </a:r>
          </a:p>
        </p:txBody>
      </p:sp>
    </p:spTree>
    <p:extLst>
      <p:ext uri="{BB962C8B-B14F-4D97-AF65-F5344CB8AC3E}">
        <p14:creationId xmlns:p14="http://schemas.microsoft.com/office/powerpoint/2010/main" val="268886331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17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17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17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17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17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Next Chapter…?</a:t>
            </a:r>
            <a:endParaRPr lang="en-US" dirty="0"/>
          </a:p>
        </p:txBody>
      </p:sp>
      <p:sp>
        <p:nvSpPr>
          <p:cNvPr id="3" name="Content Placeholder 2"/>
          <p:cNvSpPr>
            <a:spLocks noGrp="1"/>
          </p:cNvSpPr>
          <p:nvPr>
            <p:ph idx="1"/>
          </p:nvPr>
        </p:nvSpPr>
        <p:spPr/>
        <p:txBody>
          <a:bodyPr/>
          <a:lstStyle/>
          <a:p>
            <a:r>
              <a:rPr lang="en-US" dirty="0" err="1" smtClean="0"/>
              <a:t>Ch</a:t>
            </a:r>
            <a:r>
              <a:rPr lang="en-US" dirty="0" smtClean="0"/>
              <a:t> 16 - Marine and Coastal Systems:  Resources, Impacts and Conservation (p442)</a:t>
            </a:r>
          </a:p>
          <a:p>
            <a:r>
              <a:rPr lang="en-US" dirty="0" err="1" smtClean="0"/>
              <a:t>Ch</a:t>
            </a:r>
            <a:r>
              <a:rPr lang="en-US" dirty="0" smtClean="0"/>
              <a:t> 17 – Atmospheric Science and Air Pollution (p472)</a:t>
            </a:r>
            <a:endParaRPr lang="en-US" dirty="0"/>
          </a:p>
        </p:txBody>
      </p:sp>
    </p:spTree>
    <p:extLst>
      <p:ext uri="{BB962C8B-B14F-4D97-AF65-F5344CB8AC3E}">
        <p14:creationId xmlns:p14="http://schemas.microsoft.com/office/powerpoint/2010/main" val="1392819561"/>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Ch</a:t>
            </a:r>
            <a:r>
              <a:rPr lang="en-US" dirty="0" smtClean="0"/>
              <a:t> 13</a:t>
            </a:r>
            <a:endParaRPr lang="en-US" dirty="0"/>
          </a:p>
        </p:txBody>
      </p:sp>
      <p:sp>
        <p:nvSpPr>
          <p:cNvPr id="3" name="Content Placeholder 2"/>
          <p:cNvSpPr>
            <a:spLocks noGrp="1"/>
          </p:cNvSpPr>
          <p:nvPr>
            <p:ph idx="1"/>
          </p:nvPr>
        </p:nvSpPr>
        <p:spPr/>
        <p:txBody>
          <a:bodyPr/>
          <a:lstStyle/>
          <a:p>
            <a:r>
              <a:rPr lang="en-US" dirty="0" smtClean="0"/>
              <a:t>Urbanization and Creating Livable Cities</a:t>
            </a:r>
          </a:p>
          <a:p>
            <a:r>
              <a:rPr lang="en-US" dirty="0" smtClean="0"/>
              <a:t>p357</a:t>
            </a:r>
            <a:endParaRPr lang="en-US" dirty="0"/>
          </a:p>
        </p:txBody>
      </p:sp>
    </p:spTree>
    <p:extLst>
      <p:ext uri="{BB962C8B-B14F-4D97-AF65-F5344CB8AC3E}">
        <p14:creationId xmlns:p14="http://schemas.microsoft.com/office/powerpoint/2010/main" val="13730778"/>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789899690"/>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779462" y="107577"/>
            <a:ext cx="7581901" cy="854949"/>
          </a:xfrm>
        </p:spPr>
        <p:txBody>
          <a:bodyPr/>
          <a:lstStyle/>
          <a:p>
            <a:pPr eaLnBrk="1" hangingPunct="1">
              <a:defRPr/>
            </a:pPr>
            <a:r>
              <a:rPr lang="en-US" sz="3200" dirty="0" smtClean="0">
                <a:cs typeface="+mj-cs"/>
              </a:rPr>
              <a:t>Measuring biodiversity is not easy</a:t>
            </a:r>
          </a:p>
        </p:txBody>
      </p:sp>
      <p:sp>
        <p:nvSpPr>
          <p:cNvPr id="45059" name="Rectangle 3"/>
          <p:cNvSpPr>
            <a:spLocks noGrp="1" noChangeArrowheads="1"/>
          </p:cNvSpPr>
          <p:nvPr>
            <p:ph type="body" idx="1"/>
          </p:nvPr>
        </p:nvSpPr>
        <p:spPr>
          <a:xfrm>
            <a:off x="192088" y="1393825"/>
            <a:ext cx="8788400" cy="4406900"/>
          </a:xfrm>
        </p:spPr>
        <p:txBody>
          <a:bodyPr/>
          <a:lstStyle/>
          <a:p>
            <a:pPr eaLnBrk="1" hangingPunct="1">
              <a:defRPr/>
            </a:pPr>
            <a:r>
              <a:rPr lang="en-US" dirty="0" smtClean="0">
                <a:cs typeface="+mn-cs"/>
              </a:rPr>
              <a:t>Out of the estimated 3 - 100 million species on Earth, only 1.7 - 2 million species have been successfully catalogued</a:t>
            </a:r>
          </a:p>
          <a:p>
            <a:pPr eaLnBrk="1" hangingPunct="1">
              <a:defRPr/>
            </a:pPr>
            <a:r>
              <a:rPr lang="en-US" dirty="0" smtClean="0">
                <a:cs typeface="+mn-cs"/>
              </a:rPr>
              <a:t>Very difficult to identify species</a:t>
            </a:r>
          </a:p>
          <a:p>
            <a:pPr lvl="1" eaLnBrk="1" hangingPunct="1">
              <a:defRPr/>
            </a:pPr>
            <a:r>
              <a:rPr lang="en-US" dirty="0" smtClean="0"/>
              <a:t>Many remote spots on Earth remain unexplored</a:t>
            </a:r>
          </a:p>
          <a:p>
            <a:pPr lvl="1" eaLnBrk="1" hangingPunct="1">
              <a:defRPr/>
            </a:pPr>
            <a:r>
              <a:rPr lang="en-US" dirty="0" smtClean="0"/>
              <a:t>Small organisms are easily overlooked</a:t>
            </a:r>
          </a:p>
          <a:p>
            <a:pPr lvl="1" eaLnBrk="1" hangingPunct="1">
              <a:defRPr/>
            </a:pPr>
            <a:r>
              <a:rPr lang="en-US" dirty="0" smtClean="0"/>
              <a:t>Many species look identical until thoroughly examined</a:t>
            </a:r>
          </a:p>
          <a:p>
            <a:pPr eaLnBrk="1" hangingPunct="1">
              <a:defRPr/>
            </a:pPr>
            <a:r>
              <a:rPr lang="en-US" dirty="0" smtClean="0">
                <a:cs typeface="+mn-cs"/>
              </a:rPr>
              <a:t>Entomologist Terry Erwin found 163 beetle species specialized on one tree species</a:t>
            </a:r>
          </a:p>
        </p:txBody>
      </p:sp>
    </p:spTree>
    <p:extLst>
      <p:ext uri="{BB962C8B-B14F-4D97-AF65-F5344CB8AC3E}">
        <p14:creationId xmlns:p14="http://schemas.microsoft.com/office/powerpoint/2010/main" val="91132368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5059">
                                            <p:txEl>
                                              <p:pRg st="0" end="0"/>
                                            </p:txEl>
                                          </p:spTgt>
                                        </p:tgtEl>
                                        <p:attrNameLst>
                                          <p:attrName>style.visibility</p:attrName>
                                        </p:attrNameLst>
                                      </p:cBhvr>
                                      <p:to>
                                        <p:strVal val="visible"/>
                                      </p:to>
                                    </p:set>
                                    <p:animEffect transition="in" filter="blinds(horizontal)">
                                      <p:cBhvr>
                                        <p:cTn id="7" dur="500"/>
                                        <p:tgtEl>
                                          <p:spTgt spid="4505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5059">
                                            <p:txEl>
                                              <p:pRg st="1" end="1"/>
                                            </p:txEl>
                                          </p:spTgt>
                                        </p:tgtEl>
                                        <p:attrNameLst>
                                          <p:attrName>style.visibility</p:attrName>
                                        </p:attrNameLst>
                                      </p:cBhvr>
                                      <p:to>
                                        <p:strVal val="visible"/>
                                      </p:to>
                                    </p:set>
                                    <p:animEffect transition="in" filter="blinds(horizontal)">
                                      <p:cBhvr>
                                        <p:cTn id="12" dur="500"/>
                                        <p:tgtEl>
                                          <p:spTgt spid="4505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5059">
                                            <p:txEl>
                                              <p:pRg st="2" end="2"/>
                                            </p:txEl>
                                          </p:spTgt>
                                        </p:tgtEl>
                                        <p:attrNameLst>
                                          <p:attrName>style.visibility</p:attrName>
                                        </p:attrNameLst>
                                      </p:cBhvr>
                                      <p:to>
                                        <p:strVal val="visible"/>
                                      </p:to>
                                    </p:set>
                                    <p:animEffect transition="in" filter="blinds(horizontal)">
                                      <p:cBhvr>
                                        <p:cTn id="17" dur="500"/>
                                        <p:tgtEl>
                                          <p:spTgt spid="4505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5059">
                                            <p:txEl>
                                              <p:pRg st="3" end="3"/>
                                            </p:txEl>
                                          </p:spTgt>
                                        </p:tgtEl>
                                        <p:attrNameLst>
                                          <p:attrName>style.visibility</p:attrName>
                                        </p:attrNameLst>
                                      </p:cBhvr>
                                      <p:to>
                                        <p:strVal val="visible"/>
                                      </p:to>
                                    </p:set>
                                    <p:animEffect transition="in" filter="blinds(horizontal)">
                                      <p:cBhvr>
                                        <p:cTn id="22" dur="500"/>
                                        <p:tgtEl>
                                          <p:spTgt spid="4505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45059">
                                            <p:txEl>
                                              <p:pRg st="4" end="4"/>
                                            </p:txEl>
                                          </p:spTgt>
                                        </p:tgtEl>
                                        <p:attrNameLst>
                                          <p:attrName>style.visibility</p:attrName>
                                        </p:attrNameLst>
                                      </p:cBhvr>
                                      <p:to>
                                        <p:strVal val="visible"/>
                                      </p:to>
                                    </p:set>
                                    <p:animEffect transition="in" filter="blinds(horizontal)">
                                      <p:cBhvr>
                                        <p:cTn id="27" dur="500"/>
                                        <p:tgtEl>
                                          <p:spTgt spid="4505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45059">
                                            <p:txEl>
                                              <p:pRg st="5" end="5"/>
                                            </p:txEl>
                                          </p:spTgt>
                                        </p:tgtEl>
                                        <p:attrNameLst>
                                          <p:attrName>style.visibility</p:attrName>
                                        </p:attrNameLst>
                                      </p:cBhvr>
                                      <p:to>
                                        <p:strVal val="visible"/>
                                      </p:to>
                                    </p:set>
                                    <p:animEffect transition="in" filter="blinds(horizontal)">
                                      <p:cBhvr>
                                        <p:cTn id="32" dur="500"/>
                                        <p:tgtEl>
                                          <p:spTgt spid="4505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268288" y="180975"/>
            <a:ext cx="8394449" cy="536575"/>
          </a:xfrm>
        </p:spPr>
        <p:txBody>
          <a:bodyPr/>
          <a:lstStyle/>
          <a:p>
            <a:pPr eaLnBrk="1" hangingPunct="1">
              <a:defRPr/>
            </a:pPr>
            <a:r>
              <a:rPr lang="en-US" sz="3200" dirty="0" smtClean="0">
                <a:cs typeface="+mj-cs"/>
              </a:rPr>
              <a:t>Insects outnumber all other species</a:t>
            </a:r>
          </a:p>
        </p:txBody>
      </p:sp>
      <p:pic>
        <p:nvPicPr>
          <p:cNvPr id="15362" name="Picture 5" descr="11_0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0"/>
            <a:ext cx="9144000" cy="612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16892766"/>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0" y="107577"/>
            <a:ext cx="8361363" cy="908423"/>
          </a:xfrm>
        </p:spPr>
        <p:txBody>
          <a:bodyPr/>
          <a:lstStyle/>
          <a:p>
            <a:pPr eaLnBrk="1" hangingPunct="1">
              <a:defRPr/>
            </a:pPr>
            <a:r>
              <a:rPr lang="en-US" sz="3300" dirty="0" smtClean="0">
                <a:cs typeface="+mj-cs"/>
              </a:rPr>
              <a:t>Biodiversity is unevenly distributed</a:t>
            </a:r>
          </a:p>
        </p:txBody>
      </p:sp>
      <p:sp>
        <p:nvSpPr>
          <p:cNvPr id="62467" name="Rectangle 3"/>
          <p:cNvSpPr>
            <a:spLocks noGrp="1" noChangeArrowheads="1"/>
          </p:cNvSpPr>
          <p:nvPr>
            <p:ph type="body" idx="1"/>
          </p:nvPr>
        </p:nvSpPr>
        <p:spPr>
          <a:xfrm>
            <a:off x="0" y="1143000"/>
            <a:ext cx="4495800" cy="3159125"/>
          </a:xfrm>
        </p:spPr>
        <p:txBody>
          <a:bodyPr/>
          <a:lstStyle/>
          <a:p>
            <a:pPr eaLnBrk="1" hangingPunct="1">
              <a:defRPr/>
            </a:pPr>
            <a:r>
              <a:rPr lang="en-US" dirty="0" smtClean="0">
                <a:cs typeface="+mn-cs"/>
              </a:rPr>
              <a:t>Living things are distributed unevenly across Earth</a:t>
            </a:r>
          </a:p>
          <a:p>
            <a:pPr eaLnBrk="1" hangingPunct="1">
              <a:defRPr/>
            </a:pPr>
            <a:r>
              <a:rPr lang="en-US" b="1" dirty="0" smtClean="0">
                <a:cs typeface="+mn-cs"/>
              </a:rPr>
              <a:t>Latitudinal gradient</a:t>
            </a:r>
            <a:r>
              <a:rPr lang="en-US" dirty="0" smtClean="0">
                <a:cs typeface="+mn-cs"/>
              </a:rPr>
              <a:t> = </a:t>
            </a:r>
          </a:p>
          <a:p>
            <a:pPr lvl="1" eaLnBrk="1" hangingPunct="1">
              <a:defRPr/>
            </a:pPr>
            <a:r>
              <a:rPr lang="en-US" dirty="0" smtClean="0">
                <a:cs typeface="+mn-cs"/>
              </a:rPr>
              <a:t>species richness increases towards the equator</a:t>
            </a:r>
          </a:p>
        </p:txBody>
      </p:sp>
      <p:pic>
        <p:nvPicPr>
          <p:cNvPr id="17411" name="Picture 5" descr="11_0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1304925"/>
            <a:ext cx="4267200" cy="463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70" name="Text Box 6"/>
          <p:cNvSpPr txBox="1">
            <a:spLocks noChangeArrowheads="1"/>
          </p:cNvSpPr>
          <p:nvPr/>
        </p:nvSpPr>
        <p:spPr bwMode="auto">
          <a:xfrm>
            <a:off x="609600" y="4876800"/>
            <a:ext cx="4191000"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sz="2400" i="1" dirty="0"/>
              <a:t>Canada has 30 - 100 species of breeding birds, while Costa Rica has more than 600 species</a:t>
            </a:r>
          </a:p>
        </p:txBody>
      </p:sp>
    </p:spTree>
    <p:extLst>
      <p:ext uri="{BB962C8B-B14F-4D97-AF65-F5344CB8AC3E}">
        <p14:creationId xmlns:p14="http://schemas.microsoft.com/office/powerpoint/2010/main" val="32399675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2467">
                                            <p:txEl>
                                              <p:pRg st="0" end="0"/>
                                            </p:txEl>
                                          </p:spTgt>
                                        </p:tgtEl>
                                        <p:attrNameLst>
                                          <p:attrName>style.visibility</p:attrName>
                                        </p:attrNameLst>
                                      </p:cBhvr>
                                      <p:to>
                                        <p:strVal val="visible"/>
                                      </p:to>
                                    </p:set>
                                    <p:animEffect transition="in" filter="dissolve">
                                      <p:cBhvr>
                                        <p:cTn id="7" dur="500"/>
                                        <p:tgtEl>
                                          <p:spTgt spid="6246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2467">
                                            <p:txEl>
                                              <p:pRg st="1" end="1"/>
                                            </p:txEl>
                                          </p:spTgt>
                                        </p:tgtEl>
                                        <p:attrNameLst>
                                          <p:attrName>style.visibility</p:attrName>
                                        </p:attrNameLst>
                                      </p:cBhvr>
                                      <p:to>
                                        <p:strVal val="visible"/>
                                      </p:to>
                                    </p:set>
                                    <p:animEffect transition="in" filter="dissolve">
                                      <p:cBhvr>
                                        <p:cTn id="12" dur="500"/>
                                        <p:tgtEl>
                                          <p:spTgt spid="6246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2467">
                                            <p:txEl>
                                              <p:pRg st="2" end="2"/>
                                            </p:txEl>
                                          </p:spTgt>
                                        </p:tgtEl>
                                        <p:attrNameLst>
                                          <p:attrName>style.visibility</p:attrName>
                                        </p:attrNameLst>
                                      </p:cBhvr>
                                      <p:to>
                                        <p:strVal val="visible"/>
                                      </p:to>
                                    </p:set>
                                    <p:animEffect transition="in" filter="dissolve">
                                      <p:cBhvr>
                                        <p:cTn id="17" dur="500"/>
                                        <p:tgtEl>
                                          <p:spTgt spid="6246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5" descr="11_0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3050" y="3352800"/>
            <a:ext cx="6457950" cy="3373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6" name="Rectangle 2"/>
          <p:cNvSpPr>
            <a:spLocks noGrp="1" noChangeArrowheads="1"/>
          </p:cNvSpPr>
          <p:nvPr>
            <p:ph type="title"/>
          </p:nvPr>
        </p:nvSpPr>
        <p:spPr>
          <a:xfrm>
            <a:off x="380999" y="0"/>
            <a:ext cx="8983133" cy="536575"/>
          </a:xfrm>
        </p:spPr>
        <p:txBody>
          <a:bodyPr/>
          <a:lstStyle/>
          <a:p>
            <a:pPr eaLnBrk="1" hangingPunct="1">
              <a:defRPr/>
            </a:pPr>
            <a:r>
              <a:rPr lang="en-US" sz="3300" dirty="0" smtClean="0">
                <a:cs typeface="+mj-cs"/>
              </a:rPr>
              <a:t>Latitudinal gradient has many causes</a:t>
            </a:r>
          </a:p>
        </p:txBody>
      </p:sp>
      <p:sp>
        <p:nvSpPr>
          <p:cNvPr id="47107" name="Rectangle 3"/>
          <p:cNvSpPr>
            <a:spLocks noGrp="1" noChangeArrowheads="1"/>
          </p:cNvSpPr>
          <p:nvPr>
            <p:ph type="body" idx="1"/>
          </p:nvPr>
        </p:nvSpPr>
        <p:spPr>
          <a:xfrm>
            <a:off x="139700" y="649288"/>
            <a:ext cx="8458200" cy="2647950"/>
          </a:xfrm>
        </p:spPr>
        <p:txBody>
          <a:bodyPr>
            <a:normAutofit fontScale="92500" lnSpcReduction="10000"/>
          </a:bodyPr>
          <a:lstStyle/>
          <a:p>
            <a:pPr eaLnBrk="1" hangingPunct="1">
              <a:defRPr/>
            </a:pPr>
            <a:r>
              <a:rPr lang="en-US" sz="2400" dirty="0" smtClean="0">
                <a:cs typeface="+mn-cs"/>
              </a:rPr>
              <a:t>Climate stability, high plant productivity, and no glaciation</a:t>
            </a:r>
          </a:p>
          <a:p>
            <a:pPr eaLnBrk="1" hangingPunct="1">
              <a:defRPr/>
            </a:pPr>
            <a:r>
              <a:rPr lang="en-US" sz="2400" dirty="0" smtClean="0">
                <a:cs typeface="+mn-cs"/>
              </a:rPr>
              <a:t>Tropical biomes support more species and show more species evenness</a:t>
            </a:r>
          </a:p>
          <a:p>
            <a:pPr lvl="1" eaLnBrk="1" hangingPunct="1">
              <a:defRPr/>
            </a:pPr>
            <a:r>
              <a:rPr lang="en-US" sz="2400" dirty="0" smtClean="0"/>
              <a:t>Diverse habitats increase species diversity</a:t>
            </a:r>
          </a:p>
          <a:p>
            <a:pPr eaLnBrk="1" hangingPunct="1">
              <a:defRPr/>
            </a:pPr>
            <a:r>
              <a:rPr lang="en-US" sz="2400" dirty="0" smtClean="0">
                <a:cs typeface="+mn-cs"/>
              </a:rPr>
              <a:t>Human disturbance can increase habitat diversity</a:t>
            </a:r>
          </a:p>
          <a:p>
            <a:pPr lvl="1" eaLnBrk="1" hangingPunct="1">
              <a:defRPr/>
            </a:pPr>
            <a:r>
              <a:rPr lang="en-US" sz="2400" dirty="0" smtClean="0"/>
              <a:t>But only at the local level</a:t>
            </a:r>
          </a:p>
        </p:txBody>
      </p:sp>
    </p:spTree>
    <p:extLst>
      <p:ext uri="{BB962C8B-B14F-4D97-AF65-F5344CB8AC3E}">
        <p14:creationId xmlns:p14="http://schemas.microsoft.com/office/powerpoint/2010/main" val="144347534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7107">
                                            <p:txEl>
                                              <p:pRg st="0" end="0"/>
                                            </p:txEl>
                                          </p:spTgt>
                                        </p:tgtEl>
                                        <p:attrNameLst>
                                          <p:attrName>style.visibility</p:attrName>
                                        </p:attrNameLst>
                                      </p:cBhvr>
                                      <p:to>
                                        <p:strVal val="visible"/>
                                      </p:to>
                                    </p:set>
                                    <p:animEffect transition="in" filter="blinds(horizontal)">
                                      <p:cBhvr>
                                        <p:cTn id="7" dur="500"/>
                                        <p:tgtEl>
                                          <p:spTgt spid="4710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7107">
                                            <p:txEl>
                                              <p:pRg st="1" end="1"/>
                                            </p:txEl>
                                          </p:spTgt>
                                        </p:tgtEl>
                                        <p:attrNameLst>
                                          <p:attrName>style.visibility</p:attrName>
                                        </p:attrNameLst>
                                      </p:cBhvr>
                                      <p:to>
                                        <p:strVal val="visible"/>
                                      </p:to>
                                    </p:set>
                                    <p:animEffect transition="in" filter="blinds(horizontal)">
                                      <p:cBhvr>
                                        <p:cTn id="12" dur="500"/>
                                        <p:tgtEl>
                                          <p:spTgt spid="4710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7107">
                                            <p:txEl>
                                              <p:pRg st="2" end="2"/>
                                            </p:txEl>
                                          </p:spTgt>
                                        </p:tgtEl>
                                        <p:attrNameLst>
                                          <p:attrName>style.visibility</p:attrName>
                                        </p:attrNameLst>
                                      </p:cBhvr>
                                      <p:to>
                                        <p:strVal val="visible"/>
                                      </p:to>
                                    </p:set>
                                    <p:animEffect transition="in" filter="blinds(horizontal)">
                                      <p:cBhvr>
                                        <p:cTn id="17" dur="500"/>
                                        <p:tgtEl>
                                          <p:spTgt spid="4710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7107">
                                            <p:txEl>
                                              <p:pRg st="3" end="3"/>
                                            </p:txEl>
                                          </p:spTgt>
                                        </p:tgtEl>
                                        <p:attrNameLst>
                                          <p:attrName>style.visibility</p:attrName>
                                        </p:attrNameLst>
                                      </p:cBhvr>
                                      <p:to>
                                        <p:strVal val="visible"/>
                                      </p:to>
                                    </p:set>
                                    <p:animEffect transition="in" filter="blinds(horizontal)">
                                      <p:cBhvr>
                                        <p:cTn id="22" dur="500"/>
                                        <p:tgtEl>
                                          <p:spTgt spid="4710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47107">
                                            <p:txEl>
                                              <p:pRg st="4" end="4"/>
                                            </p:txEl>
                                          </p:spTgt>
                                        </p:tgtEl>
                                        <p:attrNameLst>
                                          <p:attrName>style.visibility</p:attrName>
                                        </p:attrNameLst>
                                      </p:cBhvr>
                                      <p:to>
                                        <p:strVal val="visible"/>
                                      </p:to>
                                    </p:set>
                                    <p:animEffect transition="in" filter="blinds(horizontal)">
                                      <p:cBhvr>
                                        <p:cTn id="27" dur="500"/>
                                        <p:tgtEl>
                                          <p:spTgt spid="4710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bit">
  <a:themeElements>
    <a:clrScheme name="Orbit">
      <a:dk1>
        <a:srgbClr val="000000"/>
      </a:dk1>
      <a:lt1>
        <a:srgbClr val="FFFFFF"/>
      </a:lt1>
      <a:dk2>
        <a:srgbClr val="7C9BA5"/>
      </a:dk2>
      <a:lt2>
        <a:srgbClr val="C1D0CA"/>
      </a:lt2>
      <a:accent1>
        <a:srgbClr val="F2D908"/>
      </a:accent1>
      <a:accent2>
        <a:srgbClr val="9DE61E"/>
      </a:accent2>
      <a:accent3>
        <a:srgbClr val="0D8BE6"/>
      </a:accent3>
      <a:accent4>
        <a:srgbClr val="C61B1B"/>
      </a:accent4>
      <a:accent5>
        <a:srgbClr val="E26F08"/>
      </a:accent5>
      <a:accent6>
        <a:srgbClr val="8D35D1"/>
      </a:accent6>
      <a:hlink>
        <a:srgbClr val="ECBF0B"/>
      </a:hlink>
      <a:folHlink>
        <a:srgbClr val="F4E5A8"/>
      </a:folHlink>
    </a:clrScheme>
    <a:fontScheme name="Orbit">
      <a:majorFont>
        <a:latin typeface="Candara"/>
        <a:ea typeface=""/>
        <a:cs typeface=""/>
        <a:font script="Jpan" typeface="ＭＳ Ｐゴシック"/>
        <a:font script="Hans" typeface="宋体"/>
        <a:font script="Hant" typeface="新細明體"/>
      </a:majorFont>
      <a:minorFont>
        <a:latin typeface="Candara"/>
        <a:ea typeface=""/>
        <a:cs typeface=""/>
        <a:font script="Jpan" typeface="ＭＳ Ｐゴシック"/>
        <a:font script="Hans" typeface="宋体"/>
        <a:font script="Hant" typeface="新細明體"/>
      </a:minorFont>
    </a:fontScheme>
    <a:fmtScheme name="Orbit">
      <a:fillStyleLst>
        <a:solidFill>
          <a:schemeClr val="phClr"/>
        </a:solidFill>
        <a:solidFill>
          <a:schemeClr val="phClr">
            <a:shade val="80000"/>
          </a:schemeClr>
        </a:solidFill>
        <a:gradFill rotWithShape="1">
          <a:gsLst>
            <a:gs pos="0">
              <a:schemeClr val="phClr">
                <a:shade val="30000"/>
                <a:satMod val="100000"/>
              </a:schemeClr>
            </a:gs>
            <a:gs pos="80000">
              <a:schemeClr val="phClr">
                <a:shade val="90000"/>
                <a:satMod val="100000"/>
              </a:schemeClr>
            </a:gs>
            <a:gs pos="100000">
              <a:schemeClr val="phClr">
                <a:tint val="90000"/>
                <a:shade val="100000"/>
                <a:satMod val="150000"/>
              </a:schemeClr>
            </a:gs>
          </a:gsLst>
          <a:lin ang="16200000" scaled="0"/>
        </a:gradFill>
      </a:fillStyleLst>
      <a:lnStyleLst>
        <a:ln w="12700" cap="flat" cmpd="sng" algn="ctr">
          <a:solidFill>
            <a:schemeClr val="phClr">
              <a:shade val="95000"/>
              <a:satMod val="105000"/>
            </a:schemeClr>
          </a:solidFill>
          <a:prstDash val="solid"/>
        </a:ln>
        <a:ln w="31750" cap="flat" cmpd="sng" algn="ctr">
          <a:solidFill>
            <a:schemeClr val="phClr">
              <a:shade val="90000"/>
            </a:schemeClr>
          </a:solidFill>
          <a:prstDash val="solid"/>
        </a:ln>
        <a:ln w="76200" cap="flat" cmpd="sng" algn="ctr">
          <a:solidFill>
            <a:schemeClr val="phClr"/>
          </a:solidFill>
          <a:prstDash val="solid"/>
        </a:ln>
      </a:lnStyleLst>
      <a:effectStyleLst>
        <a:effectStyle>
          <a:effectLst/>
        </a:effectStyle>
        <a:effectStyle>
          <a:effectLst>
            <a:outerShdw blurRad="228600" dist="38100" dir="5400000" sx="104000" sy="104000" algn="ctr" rotWithShape="0">
              <a:srgbClr val="000000">
                <a:alpha val="80000"/>
              </a:srgbClr>
            </a:outerShdw>
          </a:effectLst>
        </a:effectStyle>
        <a:effectStyle>
          <a:effectLst>
            <a:outerShdw blurRad="317500" dist="381000" dir="5400000" sx="90000" sy="20000" rotWithShape="0">
              <a:srgbClr val="000000">
                <a:alpha val="40000"/>
              </a:srgbClr>
            </a:outerShdw>
          </a:effectLst>
          <a:scene3d>
            <a:camera prst="orthographicFront">
              <a:rot lat="0" lon="0" rev="0"/>
            </a:camera>
            <a:lightRig rig="balanced" dir="t"/>
          </a:scene3d>
          <a:sp3d prstMaterial="metal">
            <a:bevelT w="254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lin ang="5400000" scaled="0"/>
        </a:gradFill>
        <a:blipFill rotWithShape="1">
          <a:blip xmlns:r="http://schemas.openxmlformats.org/officeDocument/2006/relationships" r:embed="rId1">
            <a:duotone>
              <a:schemeClr val="phClr">
                <a:shade val="1000"/>
                <a:lumMod val="80000"/>
              </a:schemeClr>
              <a:schemeClr val="phClr">
                <a:satMod val="360000"/>
                <a:lumMod val="14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Orbit.thmx</Template>
  <TotalTime>2142</TotalTime>
  <Words>2020</Words>
  <Application>Microsoft Macintosh PowerPoint</Application>
  <PresentationFormat>On-screen Show (4:3)</PresentationFormat>
  <Paragraphs>269</Paragraphs>
  <Slides>55</Slides>
  <Notes>2</Notes>
  <HiddenSlides>0</HiddenSlides>
  <MMClips>0</MMClips>
  <ScaleCrop>false</ScaleCrop>
  <HeadingPairs>
    <vt:vector size="4" baseType="variant">
      <vt:variant>
        <vt:lpstr>Theme</vt:lpstr>
      </vt:variant>
      <vt:variant>
        <vt:i4>1</vt:i4>
      </vt:variant>
      <vt:variant>
        <vt:lpstr>Slide Titles</vt:lpstr>
      </vt:variant>
      <vt:variant>
        <vt:i4>55</vt:i4>
      </vt:variant>
    </vt:vector>
  </HeadingPairs>
  <TitlesOfParts>
    <vt:vector size="56" baseType="lpstr">
      <vt:lpstr>Orbit</vt:lpstr>
      <vt:lpstr>3/27</vt:lpstr>
      <vt:lpstr>An AP Environmental Medley</vt:lpstr>
      <vt:lpstr>CH 11</vt:lpstr>
      <vt:lpstr>Some groups contain more species than others</vt:lpstr>
      <vt:lpstr>PowerPoint Presentation</vt:lpstr>
      <vt:lpstr>Measuring biodiversity is not easy</vt:lpstr>
      <vt:lpstr>Insects outnumber all other species</vt:lpstr>
      <vt:lpstr>Biodiversity is unevenly distributed</vt:lpstr>
      <vt:lpstr>Latitudinal gradient has many causes</vt:lpstr>
      <vt:lpstr>Latitudinal gradient has many causes</vt:lpstr>
      <vt:lpstr>3/28 aTB</vt:lpstr>
      <vt:lpstr>Biodiversity losses and species extinction</vt:lpstr>
      <vt:lpstr>Extinction is a natural process</vt:lpstr>
      <vt:lpstr>Earth has experienced five mass extinctions</vt:lpstr>
      <vt:lpstr>3/29 ATB</vt:lpstr>
      <vt:lpstr>Current extinction rates are higher than normal</vt:lpstr>
      <vt:lpstr>Species Listings</vt:lpstr>
      <vt:lpstr>Episode: Frogs: The Thin Green Line</vt:lpstr>
      <vt:lpstr>People have hunted species to extinction for millennia</vt:lpstr>
      <vt:lpstr>Biodiversity loss has many causes</vt:lpstr>
      <vt:lpstr>Biodiversity loss has a variety of causes</vt:lpstr>
      <vt:lpstr>Biodiversity provides free ecosystem services</vt:lpstr>
      <vt:lpstr>3/30 ATB</vt:lpstr>
      <vt:lpstr>People value and seek out nature</vt:lpstr>
      <vt:lpstr>Weighing the Issues – p314</vt:lpstr>
      <vt:lpstr>Do we have ethical obligations to other species?</vt:lpstr>
      <vt:lpstr>Conservation biology responds to biodiversity loss</vt:lpstr>
      <vt:lpstr>4/2 ATB</vt:lpstr>
      <vt:lpstr>PowerPoint Presentation</vt:lpstr>
      <vt:lpstr>Conservation scientists work at multiple levels</vt:lpstr>
      <vt:lpstr>Island biogeography</vt:lpstr>
      <vt:lpstr>Island biogeography Affects</vt:lpstr>
      <vt:lpstr>Species richness results from island size and distance</vt:lpstr>
      <vt:lpstr>The species-area curve</vt:lpstr>
      <vt:lpstr>Should conservation focus on endangered species?</vt:lpstr>
      <vt:lpstr>The ESA is controversial</vt:lpstr>
      <vt:lpstr>Biodiversity hotspots</vt:lpstr>
      <vt:lpstr>There are 34 global biodiversity hotspots</vt:lpstr>
      <vt:lpstr>4/3 ATB</vt:lpstr>
      <vt:lpstr>The End</vt:lpstr>
      <vt:lpstr>4/4</vt:lpstr>
      <vt:lpstr>Skipping CH 12</vt:lpstr>
      <vt:lpstr>CH 13</vt:lpstr>
      <vt:lpstr>PowerPoint Presentation</vt:lpstr>
      <vt:lpstr>CH 14</vt:lpstr>
      <vt:lpstr>PowerPoint Presentation</vt:lpstr>
      <vt:lpstr>Ch 15</vt:lpstr>
      <vt:lpstr>Treating wastewater</vt:lpstr>
      <vt:lpstr>PowerPoint Presentation</vt:lpstr>
      <vt:lpstr>Municipal sewer systems</vt:lpstr>
      <vt:lpstr>A typical wastewater treatment facility </vt:lpstr>
      <vt:lpstr>Artificial wetlands</vt:lpstr>
      <vt:lpstr>Next Chapter…?</vt:lpstr>
      <vt:lpstr>Ch 13</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 AP Environmental Medley</dc:title>
  <dc:creator>dhakim</dc:creator>
  <cp:lastModifiedBy>dhakim</cp:lastModifiedBy>
  <cp:revision>31</cp:revision>
  <cp:lastPrinted>2012-04-02T12:36:04Z</cp:lastPrinted>
  <dcterms:created xsi:type="dcterms:W3CDTF">2012-03-26T16:42:59Z</dcterms:created>
  <dcterms:modified xsi:type="dcterms:W3CDTF">2012-04-03T16:20:43Z</dcterms:modified>
</cp:coreProperties>
</file>